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317" r:id="rId5"/>
    <p:sldId id="305" r:id="rId6"/>
    <p:sldId id="313" r:id="rId7"/>
    <p:sldId id="314" r:id="rId8"/>
    <p:sldId id="311" r:id="rId9"/>
    <p:sldId id="270" r:id="rId10"/>
    <p:sldId id="307" r:id="rId11"/>
    <p:sldId id="285" r:id="rId12"/>
    <p:sldId id="284" r:id="rId13"/>
    <p:sldId id="286" r:id="rId14"/>
    <p:sldId id="312" r:id="rId15"/>
    <p:sldId id="261" r:id="rId16"/>
    <p:sldId id="308" r:id="rId17"/>
    <p:sldId id="316" r:id="rId18"/>
    <p:sldId id="267" r:id="rId19"/>
    <p:sldId id="262" r:id="rId20"/>
    <p:sldId id="268" r:id="rId21"/>
    <p:sldId id="269" r:id="rId22"/>
    <p:sldId id="306" r:id="rId23"/>
    <p:sldId id="263" r:id="rId24"/>
    <p:sldId id="31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25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9"/>
    <p:restoredTop sz="94304"/>
  </p:normalViewPr>
  <p:slideViewPr>
    <p:cSldViewPr snapToGrid="0" snapToObjects="1" showGuides="1">
      <p:cViewPr>
        <p:scale>
          <a:sx n="69" d="100"/>
          <a:sy n="69" d="100"/>
        </p:scale>
        <p:origin x="144" y="512"/>
      </p:cViewPr>
      <p:guideLst>
        <p:guide orient="horz" pos="1275"/>
        <p:guide pos="25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2BF15-7C64-8443-895C-BE881CC938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98C06-9953-4E47-9096-A80FB4B75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EEBBB-D3BB-C64E-B78D-2B132CD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7CD42-BC7C-D64B-A771-398DDFA1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B0665-ADE8-4547-B3F2-3632FFCB2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61A1F-9674-EC41-8412-C0AEBC238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25E2C-9011-C847-9ADB-110698A6B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8D843-D1D3-E24C-8060-015883A13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534F1-ECE9-EB4F-88FC-65DA092DA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067B1-EDA5-5C41-9796-CF917EBAA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1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1E830F-DC5C-9E4B-90DC-A7EA7B63EA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56E4C-5FEF-A248-8811-E9DD13878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40056-6917-4641-9571-A50FD64D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136A7-903E-B94E-9476-C7617470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C2EE9-18A5-854C-85D9-8D9E3D6F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6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612" y="3043730"/>
            <a:ext cx="5472863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297" y="5357596"/>
            <a:ext cx="5481703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1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96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71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904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84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8672" y="2870636"/>
            <a:ext cx="5932223" cy="711081"/>
          </a:xfrm>
        </p:spPr>
        <p:txBody>
          <a:bodyPr>
            <a:normAutofit/>
          </a:bodyPr>
          <a:lstStyle>
            <a:lvl1pPr algn="ctr">
              <a:defRPr sz="3599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4/9/20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8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159D3-4E91-7E4B-950D-CE33C7F4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F57AEF-CB0A-9E47-A61F-A4787C44CE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AA97B-6984-0B4E-98D8-0F67AD92E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9DD0A-9570-0E47-A6F8-2D1A403CC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615E0-C15E-E64D-B0B2-E29B13FC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1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0DC65-D6E3-7E45-9E72-A3E8CB31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FEE05-9BC8-0646-98D8-BC1C2303D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CE29-CE21-A54C-9F8F-8048B0BD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303D73-6CFB-9640-B37B-5AEF30EA6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01C55-A2D3-3D4C-807E-82F050770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7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033DC-E24E-9B41-A9EF-7B37742D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1B00C-E368-C148-AD84-64F720D535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096FB-AB9E-A74B-84BD-FB7A5C8F9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B0B55-692E-7542-A8E6-EF32F27E8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5FE69-03E5-FB42-8504-921CB20F8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CD648-53CC-F84E-983D-B6C3B326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045D1-C1CA-6447-83FD-F0732668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7FA1-D92C-2742-97B8-57E765305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9EF25-8DDC-2A42-8368-ABE4C916F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70A9B5-85C1-CA4F-B8B1-BDE8FE9B4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4BAE6F-EF43-AD42-8BF8-1CBE26473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EDA4AF-651D-8645-97FC-61F0FC6F6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5B1CEE-83F2-5044-8FB6-9C7BEC821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67654-E4AE-7940-81F3-1A5386466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F640-A146-C148-9CAB-C1960906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045D9F-5B7F-474E-803A-732CF825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04C2A-2D70-EB4F-9DE3-27FF0373D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1BF779-71F4-3C45-897E-3146D6AFE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9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3B4ED-AB3E-1C4B-B550-78E9FFF05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11B14-A886-3745-9614-34045EC4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4BAEF-5309-7142-8612-EF2B8CFB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3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B115A-BA24-824E-81D7-F18F4B3D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148E6-74F6-CE41-BEEE-2F975F2E1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C5222-F5C2-4940-95C3-D8F0D5B67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F5AF4-18E9-B149-A51F-7926161B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2A603-82A3-4D4C-A4D2-5134DB022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33A45-12E2-794D-9687-173D18E06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1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71B11-AB87-454A-A137-F43E17644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212CB6-FBBC-7B47-AEDC-84ECB7701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C14AC-C730-CA4B-95CF-EB56FBD76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CB589-353B-2943-BBCE-313E60EC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8F605-6383-D14A-9312-78EFE82CA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362-2ECA-944A-A246-07B00714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A8947-C6FA-9646-BA08-7049E189A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31352-1BF1-5E43-A942-78C65BEB3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38567-C670-8642-A172-D9EB985DA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313D0-D604-0A48-BAE0-D8528E22D271}" type="datetimeFigureOut">
              <a:rPr lang="en-US" smtClean="0"/>
              <a:t>4/9/20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563C1-567E-4A4F-AED1-FA32DC9858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EEB63-376E-224C-A1AB-CE4529CB6D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B63C1-D1DC-0C42-9354-310F7AB1AA6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851EE6-93FA-BA42-A1B7-7D2B2CBA1AD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16000"/>
          </a:blip>
          <a:stretch>
            <a:fillRect/>
          </a:stretch>
        </p:blipFill>
        <p:spPr>
          <a:xfrm>
            <a:off x="0" y="-106446"/>
            <a:ext cx="12192000" cy="682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9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38426"/>
            <a:ext cx="10972801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4/9/20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0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E35D035-48E4-C948-855C-CB962B783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04533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AFE252-6E94-B84A-A569-ECE1FD83A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5017" y="665957"/>
            <a:ext cx="5538788" cy="2394744"/>
          </a:xfrm>
        </p:spPr>
        <p:txBody>
          <a:bodyPr>
            <a:normAutofit/>
          </a:bodyPr>
          <a:lstStyle/>
          <a:p>
            <a:r>
              <a:rPr lang="en-US" sz="7200" b="1" dirty="0"/>
              <a:t>Neonatal Seizures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7DCBAA-99A2-8C4F-A110-658DB60CD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4825" y="5879306"/>
            <a:ext cx="4067175" cy="62547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 err="1"/>
              <a:t>Dr.C.S.N.Vittal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06747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7">
            <a:extLst>
              <a:ext uri="{FF2B5EF4-FFF2-40B4-BE49-F238E27FC236}">
                <a16:creationId xmlns:a16="http://schemas.microsoft.com/office/drawing/2014/main" id="{F368FD38-B0B1-604B-8964-1002F8310F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51038" y="858509"/>
            <a:ext cx="5374316" cy="1143000"/>
          </a:xfrm>
        </p:spPr>
        <p:txBody>
          <a:bodyPr/>
          <a:lstStyle/>
          <a:p>
            <a:r>
              <a:rPr lang="en-US" altLang="en-US" sz="4800" b="1" dirty="0"/>
              <a:t>2  </a:t>
            </a:r>
            <a:r>
              <a:rPr lang="en-US" altLang="en-US" sz="4800" b="1" dirty="0" err="1"/>
              <a:t>Clonic</a:t>
            </a:r>
            <a:r>
              <a:rPr lang="en-US" altLang="en-US" sz="4800" b="1" dirty="0"/>
              <a:t>  Seizures</a:t>
            </a:r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973EE74F-01A3-834E-A342-3A8CE753D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0640" y="2024063"/>
            <a:ext cx="10641982" cy="465377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en-US" b="1" dirty="0"/>
              <a:t>Focal</a:t>
            </a:r>
            <a:r>
              <a:rPr lang="en-US" altLang="en-US" dirty="0"/>
              <a:t>:	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Involve face upper + /- lower extremities on 	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one site “axial structures (neck / trunk)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Usually associated with neuropathology (i.e. Cerebral infarction and intra cerebral </a:t>
            </a:r>
            <a:r>
              <a:rPr lang="en-US" altLang="en-US" sz="2800" dirty="0" err="1"/>
              <a:t>haemorrhage</a:t>
            </a:r>
            <a:r>
              <a:rPr lang="en-US" altLang="en-US" sz="2800" dirty="0"/>
              <a:t>)</a:t>
            </a:r>
          </a:p>
          <a:p>
            <a:pPr>
              <a:lnSpc>
                <a:spcPct val="110000"/>
              </a:lnSpc>
            </a:pPr>
            <a:r>
              <a:rPr lang="en-US" altLang="en-US" b="1" dirty="0"/>
              <a:t>Multi focal:	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Involve several body parts and often				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migrate in a non-</a:t>
            </a:r>
            <a:r>
              <a:rPr lang="en-US" altLang="en-US" sz="2800" dirty="0" err="1"/>
              <a:t>jacksonian</a:t>
            </a:r>
            <a:r>
              <a:rPr lang="en-US" altLang="en-US" sz="2800" dirty="0"/>
              <a:t> (random) manner may  also involve the face.</a:t>
            </a:r>
          </a:p>
          <a:p>
            <a:pPr lvl="1">
              <a:lnSpc>
                <a:spcPct val="110000"/>
              </a:lnSpc>
            </a:pPr>
            <a:r>
              <a:rPr lang="en-US" altLang="en-US" sz="2800" dirty="0"/>
              <a:t>Consider the neonatal equivalent of generalized tonic – </a:t>
            </a:r>
            <a:r>
              <a:rPr lang="en-US" altLang="en-US" sz="2800" dirty="0" err="1"/>
              <a:t>clonic</a:t>
            </a:r>
            <a:r>
              <a:rPr lang="en-US" altLang="en-US" sz="2800" dirty="0"/>
              <a:t> seizures.</a:t>
            </a: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48CE64F4-13F8-FD49-A010-AC1C5279BFBC}"/>
              </a:ext>
            </a:extLst>
          </p:cNvPr>
          <p:cNvSpPr>
            <a:spLocks/>
          </p:cNvSpPr>
          <p:nvPr/>
        </p:nvSpPr>
        <p:spPr bwMode="auto">
          <a:xfrm>
            <a:off x="445477" y="491091"/>
            <a:ext cx="1491760" cy="1143001"/>
          </a:xfrm>
          <a:custGeom>
            <a:avLst/>
            <a:gdLst>
              <a:gd name="T0" fmla="*/ 284 w 807"/>
              <a:gd name="T1" fmla="*/ 0 h 998"/>
              <a:gd name="T2" fmla="*/ 24 w 807"/>
              <a:gd name="T3" fmla="*/ 454 h 998"/>
              <a:gd name="T4" fmla="*/ 0 w 807"/>
              <a:gd name="T5" fmla="*/ 545 h 998"/>
              <a:gd name="T6" fmla="*/ 24 w 807"/>
              <a:gd name="T7" fmla="*/ 636 h 998"/>
              <a:gd name="T8" fmla="*/ 233 w 807"/>
              <a:gd name="T9" fmla="*/ 998 h 998"/>
              <a:gd name="T10" fmla="*/ 807 w 807"/>
              <a:gd name="T11" fmla="*/ 0 h 998"/>
              <a:gd name="T12" fmla="*/ 284 w 807"/>
              <a:gd name="T13" fmla="*/ 0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7" h="998">
                <a:moveTo>
                  <a:pt x="284" y="0"/>
                </a:moveTo>
                <a:cubicBezTo>
                  <a:pt x="246" y="66"/>
                  <a:pt x="24" y="454"/>
                  <a:pt x="24" y="454"/>
                </a:cubicBezTo>
                <a:cubicBezTo>
                  <a:pt x="9" y="481"/>
                  <a:pt x="0" y="512"/>
                  <a:pt x="0" y="545"/>
                </a:cubicBezTo>
                <a:cubicBezTo>
                  <a:pt x="0" y="578"/>
                  <a:pt x="9" y="609"/>
                  <a:pt x="24" y="636"/>
                </a:cubicBezTo>
                <a:cubicBezTo>
                  <a:pt x="233" y="998"/>
                  <a:pt x="233" y="998"/>
                  <a:pt x="233" y="998"/>
                </a:cubicBezTo>
                <a:cubicBezTo>
                  <a:pt x="233" y="998"/>
                  <a:pt x="667" y="242"/>
                  <a:pt x="807" y="0"/>
                </a:cubicBezTo>
                <a:lnTo>
                  <a:pt x="284" y="0"/>
                </a:lnTo>
                <a:close/>
              </a:path>
            </a:pathLst>
          </a:custGeom>
          <a:gradFill flip="none" rotWithShape="1">
            <a:gsLst>
              <a:gs pos="0">
                <a:srgbClr val="000000"/>
              </a:gs>
              <a:gs pos="31000">
                <a:srgbClr val="000000">
                  <a:lumMod val="75000"/>
                  <a:lumOff val="25000"/>
                </a:srgbClr>
              </a:gs>
              <a:gs pos="100000">
                <a:srgbClr val="000000">
                  <a:lumMod val="50000"/>
                  <a:lumOff val="50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30272941-2E60-9C4E-A1D0-3172A254E806}"/>
              </a:ext>
            </a:extLst>
          </p:cNvPr>
          <p:cNvSpPr>
            <a:spLocks/>
          </p:cNvSpPr>
          <p:nvPr/>
        </p:nvSpPr>
        <p:spPr bwMode="auto">
          <a:xfrm>
            <a:off x="476349" y="859349"/>
            <a:ext cx="3111337" cy="1254236"/>
          </a:xfrm>
          <a:custGeom>
            <a:avLst/>
            <a:gdLst>
              <a:gd name="T0" fmla="*/ 785 w 1684"/>
              <a:gd name="T1" fmla="*/ 999 h 999"/>
              <a:gd name="T2" fmla="*/ 884 w 1684"/>
              <a:gd name="T3" fmla="*/ 726 h 999"/>
              <a:gd name="T4" fmla="*/ 865 w 1684"/>
              <a:gd name="T5" fmla="*/ 726 h 999"/>
              <a:gd name="T6" fmla="*/ 381 w 1684"/>
              <a:gd name="T7" fmla="*/ 726 h 999"/>
              <a:gd name="T8" fmla="*/ 290 w 1684"/>
              <a:gd name="T9" fmla="*/ 702 h 999"/>
              <a:gd name="T10" fmla="*/ 224 w 1684"/>
              <a:gd name="T11" fmla="*/ 636 h 999"/>
              <a:gd name="T12" fmla="*/ 0 w 1684"/>
              <a:gd name="T13" fmla="*/ 246 h 999"/>
              <a:gd name="T14" fmla="*/ 102 w 1684"/>
              <a:gd name="T15" fmla="*/ 273 h 999"/>
              <a:gd name="T16" fmla="*/ 865 w 1684"/>
              <a:gd name="T17" fmla="*/ 273 h 999"/>
              <a:gd name="T18" fmla="*/ 884 w 1684"/>
              <a:gd name="T19" fmla="*/ 273 h 999"/>
              <a:gd name="T20" fmla="*/ 785 w 1684"/>
              <a:gd name="T21" fmla="*/ 0 h 999"/>
              <a:gd name="T22" fmla="*/ 1683 w 1684"/>
              <a:gd name="T23" fmla="*/ 500 h 999"/>
              <a:gd name="T24" fmla="*/ 1684 w 1684"/>
              <a:gd name="T25" fmla="*/ 500 h 999"/>
              <a:gd name="T26" fmla="*/ 785 w 1684"/>
              <a:gd name="T27" fmla="*/ 999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999">
                <a:moveTo>
                  <a:pt x="785" y="999"/>
                </a:moveTo>
                <a:cubicBezTo>
                  <a:pt x="884" y="726"/>
                  <a:pt x="884" y="726"/>
                  <a:pt x="884" y="726"/>
                </a:cubicBezTo>
                <a:cubicBezTo>
                  <a:pt x="865" y="726"/>
                  <a:pt x="865" y="726"/>
                  <a:pt x="865" y="726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50" y="726"/>
                  <a:pt x="319" y="719"/>
                  <a:pt x="290" y="702"/>
                </a:cubicBezTo>
                <a:cubicBezTo>
                  <a:pt x="262" y="686"/>
                  <a:pt x="240" y="662"/>
                  <a:pt x="224" y="63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46"/>
                  <a:pt x="39" y="273"/>
                  <a:pt x="102" y="273"/>
                </a:cubicBezTo>
                <a:cubicBezTo>
                  <a:pt x="165" y="273"/>
                  <a:pt x="865" y="273"/>
                  <a:pt x="865" y="273"/>
                </a:cubicBezTo>
                <a:cubicBezTo>
                  <a:pt x="884" y="273"/>
                  <a:pt x="884" y="273"/>
                  <a:pt x="884" y="273"/>
                </a:cubicBezTo>
                <a:cubicBezTo>
                  <a:pt x="785" y="0"/>
                  <a:pt x="785" y="0"/>
                  <a:pt x="785" y="0"/>
                </a:cubicBezTo>
                <a:cubicBezTo>
                  <a:pt x="1015" y="200"/>
                  <a:pt x="1385" y="389"/>
                  <a:pt x="1683" y="500"/>
                </a:cubicBezTo>
                <a:cubicBezTo>
                  <a:pt x="1683" y="500"/>
                  <a:pt x="1683" y="500"/>
                  <a:pt x="1684" y="500"/>
                </a:cubicBezTo>
                <a:cubicBezTo>
                  <a:pt x="1385" y="610"/>
                  <a:pt x="1015" y="799"/>
                  <a:pt x="785" y="999"/>
                </a:cubicBezTo>
                <a:close/>
              </a:path>
            </a:pathLst>
          </a:custGeom>
          <a:gradFill>
            <a:gsLst>
              <a:gs pos="100000">
                <a:srgbClr val="26ABBF">
                  <a:lumMod val="50000"/>
                </a:srgbClr>
              </a:gs>
              <a:gs pos="0">
                <a:srgbClr val="26ABBF">
                  <a:lumMod val="20000"/>
                  <a:lumOff val="80000"/>
                </a:srgbClr>
              </a:gs>
              <a:gs pos="51000">
                <a:srgbClr val="26ABB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ECCD0C-472B-284E-A083-81FEEB34BFCD}"/>
              </a:ext>
            </a:extLst>
          </p:cNvPr>
          <p:cNvSpPr txBox="1"/>
          <p:nvPr/>
        </p:nvSpPr>
        <p:spPr>
          <a:xfrm>
            <a:off x="720985" y="627677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84191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>
            <a:extLst>
              <a:ext uri="{FF2B5EF4-FFF2-40B4-BE49-F238E27FC236}">
                <a16:creationId xmlns:a16="http://schemas.microsoft.com/office/drawing/2014/main" id="{B57B1421-78E9-814E-A7EF-B5DF1B187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2400" y="881063"/>
            <a:ext cx="5533292" cy="1143000"/>
          </a:xfrm>
        </p:spPr>
        <p:txBody>
          <a:bodyPr>
            <a:normAutofit/>
          </a:bodyPr>
          <a:lstStyle/>
          <a:p>
            <a:r>
              <a:rPr lang="en-US" altLang="en-US" sz="4800" b="1" dirty="0"/>
              <a:t>3	Tonic Seizures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67CBEAD0-132E-B948-A8E9-6DF061FD0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638" y="2291398"/>
            <a:ext cx="9313985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en-US" b="1" dirty="0"/>
              <a:t>Focal	: 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Sustained posturing of a limb or 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Asymmetric posturing of the trunk and / or neck</a:t>
            </a:r>
          </a:p>
          <a:p>
            <a:pPr>
              <a:lnSpc>
                <a:spcPct val="100000"/>
              </a:lnSpc>
            </a:pPr>
            <a:r>
              <a:rPr lang="en-US" altLang="en-US" b="1" dirty="0"/>
              <a:t>Generalized 	:</a:t>
            </a:r>
            <a:r>
              <a:rPr lang="en-US" altLang="en-US" dirty="0"/>
              <a:t>	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Decerebrate posturing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Decorticate posturing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Usually associated with </a:t>
            </a:r>
            <a:r>
              <a:rPr lang="en-US" altLang="en-US" sz="2800" dirty="0" err="1"/>
              <a:t>apnoea</a:t>
            </a:r>
            <a:r>
              <a:rPr lang="en-US" altLang="en-US" sz="2800" dirty="0"/>
              <a:t> and upward gaze of eyes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Most common in preemies and usually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indicates structural brain  damage and IVH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C5E3E74-78CC-4241-8671-F8242AA04D71}"/>
              </a:ext>
            </a:extLst>
          </p:cNvPr>
          <p:cNvGrpSpPr/>
          <p:nvPr/>
        </p:nvGrpSpPr>
        <p:grpSpPr>
          <a:xfrm>
            <a:off x="412997" y="417239"/>
            <a:ext cx="3148129" cy="1733730"/>
            <a:chOff x="2340172" y="4279900"/>
            <a:chExt cx="2971604" cy="2405062"/>
          </a:xfrm>
          <a:effectLst>
            <a:outerShdw blurRad="88900" dist="38100" sx="102000" sy="102000" algn="t" rotWithShape="0">
              <a:prstClr val="black">
                <a:alpha val="31000"/>
              </a:prstClr>
            </a:outerShdw>
          </a:effectLst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98EABE6-5587-1A42-A1BD-44DAEA96D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172" y="4279900"/>
              <a:ext cx="1408113" cy="1739900"/>
            </a:xfrm>
            <a:custGeom>
              <a:avLst/>
              <a:gdLst>
                <a:gd name="T0" fmla="*/ 284 w 807"/>
                <a:gd name="T1" fmla="*/ 0 h 998"/>
                <a:gd name="T2" fmla="*/ 24 w 807"/>
                <a:gd name="T3" fmla="*/ 454 h 998"/>
                <a:gd name="T4" fmla="*/ 0 w 807"/>
                <a:gd name="T5" fmla="*/ 545 h 998"/>
                <a:gd name="T6" fmla="*/ 24 w 807"/>
                <a:gd name="T7" fmla="*/ 636 h 998"/>
                <a:gd name="T8" fmla="*/ 233 w 807"/>
                <a:gd name="T9" fmla="*/ 998 h 998"/>
                <a:gd name="T10" fmla="*/ 807 w 807"/>
                <a:gd name="T11" fmla="*/ 0 h 998"/>
                <a:gd name="T12" fmla="*/ 284 w 807"/>
                <a:gd name="T13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998">
                  <a:moveTo>
                    <a:pt x="284" y="0"/>
                  </a:moveTo>
                  <a:cubicBezTo>
                    <a:pt x="246" y="66"/>
                    <a:pt x="24" y="454"/>
                    <a:pt x="24" y="454"/>
                  </a:cubicBezTo>
                  <a:cubicBezTo>
                    <a:pt x="9" y="481"/>
                    <a:pt x="0" y="512"/>
                    <a:pt x="0" y="545"/>
                  </a:cubicBezTo>
                  <a:cubicBezTo>
                    <a:pt x="0" y="578"/>
                    <a:pt x="9" y="609"/>
                    <a:pt x="24" y="636"/>
                  </a:cubicBezTo>
                  <a:cubicBezTo>
                    <a:pt x="233" y="998"/>
                    <a:pt x="233" y="998"/>
                    <a:pt x="233" y="998"/>
                  </a:cubicBezTo>
                  <a:cubicBezTo>
                    <a:pt x="233" y="998"/>
                    <a:pt x="667" y="242"/>
                    <a:pt x="807" y="0"/>
                  </a:cubicBezTo>
                  <a:lnTo>
                    <a:pt x="28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31000">
                  <a:srgbClr val="000000">
                    <a:lumMod val="75000"/>
                    <a:lumOff val="25000"/>
                  </a:srgbClr>
                </a:gs>
                <a:gs pos="100000">
                  <a:srgbClr val="000000">
                    <a:lumMod val="50000"/>
                    <a:lumOff val="50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F49A9F87-EB27-1F46-8B10-D4EE6C108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901" y="4943475"/>
              <a:ext cx="2936875" cy="1741487"/>
            </a:xfrm>
            <a:custGeom>
              <a:avLst/>
              <a:gdLst>
                <a:gd name="T0" fmla="*/ 785 w 1684"/>
                <a:gd name="T1" fmla="*/ 999 h 999"/>
                <a:gd name="T2" fmla="*/ 884 w 1684"/>
                <a:gd name="T3" fmla="*/ 726 h 999"/>
                <a:gd name="T4" fmla="*/ 865 w 1684"/>
                <a:gd name="T5" fmla="*/ 726 h 999"/>
                <a:gd name="T6" fmla="*/ 381 w 1684"/>
                <a:gd name="T7" fmla="*/ 726 h 999"/>
                <a:gd name="T8" fmla="*/ 290 w 1684"/>
                <a:gd name="T9" fmla="*/ 702 h 999"/>
                <a:gd name="T10" fmla="*/ 224 w 1684"/>
                <a:gd name="T11" fmla="*/ 636 h 999"/>
                <a:gd name="T12" fmla="*/ 0 w 1684"/>
                <a:gd name="T13" fmla="*/ 246 h 999"/>
                <a:gd name="T14" fmla="*/ 102 w 1684"/>
                <a:gd name="T15" fmla="*/ 273 h 999"/>
                <a:gd name="T16" fmla="*/ 865 w 1684"/>
                <a:gd name="T17" fmla="*/ 273 h 999"/>
                <a:gd name="T18" fmla="*/ 884 w 1684"/>
                <a:gd name="T19" fmla="*/ 273 h 999"/>
                <a:gd name="T20" fmla="*/ 785 w 1684"/>
                <a:gd name="T21" fmla="*/ 0 h 999"/>
                <a:gd name="T22" fmla="*/ 1683 w 1684"/>
                <a:gd name="T23" fmla="*/ 500 h 999"/>
                <a:gd name="T24" fmla="*/ 1684 w 1684"/>
                <a:gd name="T25" fmla="*/ 500 h 999"/>
                <a:gd name="T26" fmla="*/ 785 w 1684"/>
                <a:gd name="T27" fmla="*/ 999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4" h="999">
                  <a:moveTo>
                    <a:pt x="785" y="999"/>
                  </a:moveTo>
                  <a:cubicBezTo>
                    <a:pt x="884" y="726"/>
                    <a:pt x="884" y="726"/>
                    <a:pt x="884" y="726"/>
                  </a:cubicBezTo>
                  <a:cubicBezTo>
                    <a:pt x="865" y="726"/>
                    <a:pt x="865" y="726"/>
                    <a:pt x="865" y="726"/>
                  </a:cubicBezTo>
                  <a:cubicBezTo>
                    <a:pt x="381" y="726"/>
                    <a:pt x="381" y="726"/>
                    <a:pt x="381" y="726"/>
                  </a:cubicBezTo>
                  <a:cubicBezTo>
                    <a:pt x="350" y="726"/>
                    <a:pt x="319" y="719"/>
                    <a:pt x="290" y="702"/>
                  </a:cubicBezTo>
                  <a:cubicBezTo>
                    <a:pt x="262" y="686"/>
                    <a:pt x="240" y="662"/>
                    <a:pt x="224" y="636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6"/>
                    <a:pt x="39" y="273"/>
                    <a:pt x="102" y="273"/>
                  </a:cubicBezTo>
                  <a:cubicBezTo>
                    <a:pt x="165" y="273"/>
                    <a:pt x="865" y="273"/>
                    <a:pt x="865" y="273"/>
                  </a:cubicBezTo>
                  <a:cubicBezTo>
                    <a:pt x="884" y="273"/>
                    <a:pt x="884" y="273"/>
                    <a:pt x="884" y="273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1015" y="200"/>
                    <a:pt x="1385" y="389"/>
                    <a:pt x="1683" y="500"/>
                  </a:cubicBezTo>
                  <a:cubicBezTo>
                    <a:pt x="1683" y="500"/>
                    <a:pt x="1683" y="500"/>
                    <a:pt x="1684" y="500"/>
                  </a:cubicBezTo>
                  <a:cubicBezTo>
                    <a:pt x="1385" y="610"/>
                    <a:pt x="1015" y="799"/>
                    <a:pt x="785" y="999"/>
                  </a:cubicBezTo>
                  <a:close/>
                </a:path>
              </a:pathLst>
            </a:custGeom>
            <a:gradFill>
              <a:gsLst>
                <a:gs pos="100000">
                  <a:srgbClr val="F1AC24">
                    <a:lumMod val="50000"/>
                  </a:srgbClr>
                </a:gs>
                <a:gs pos="0">
                  <a:srgbClr val="F1AC24">
                    <a:lumMod val="20000"/>
                    <a:lumOff val="80000"/>
                  </a:srgbClr>
                </a:gs>
                <a:gs pos="55000">
                  <a:srgbClr val="F1AC24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A76900EB-D88B-334D-B161-511C5F604962}"/>
              </a:ext>
            </a:extLst>
          </p:cNvPr>
          <p:cNvSpPr txBox="1"/>
          <p:nvPr/>
        </p:nvSpPr>
        <p:spPr>
          <a:xfrm>
            <a:off x="839221" y="594541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748738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>
            <a:extLst>
              <a:ext uri="{FF2B5EF4-FFF2-40B4-BE49-F238E27FC236}">
                <a16:creationId xmlns:a16="http://schemas.microsoft.com/office/drawing/2014/main" id="{DD0658AE-9617-2A41-B464-70D827291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16388" y="614137"/>
            <a:ext cx="5435787" cy="1143000"/>
          </a:xfrm>
        </p:spPr>
        <p:txBody>
          <a:bodyPr/>
          <a:lstStyle/>
          <a:p>
            <a:r>
              <a:rPr lang="en-US" altLang="en-US" b="1" dirty="0"/>
              <a:t>4    Spasms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3A555DAA-316A-1343-92EE-144A37BB4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7716" y="2871764"/>
            <a:ext cx="10038130" cy="2989774"/>
          </a:xfrm>
        </p:spPr>
        <p:txBody>
          <a:bodyPr>
            <a:noAutofit/>
          </a:bodyPr>
          <a:lstStyle/>
          <a:p>
            <a:r>
              <a:rPr lang="en-IN" dirty="0"/>
              <a:t>Spasms are sudden generalized jerks lasting 1-2 sec </a:t>
            </a:r>
          </a:p>
          <a:p>
            <a:r>
              <a:rPr lang="en-IN" dirty="0"/>
              <a:t>May be flexor or extensor or mixed</a:t>
            </a:r>
          </a:p>
          <a:p>
            <a:r>
              <a:rPr lang="en-IN" dirty="0"/>
              <a:t>Shorter duration</a:t>
            </a:r>
          </a:p>
          <a:p>
            <a:r>
              <a:rPr lang="en-IN" dirty="0"/>
              <a:t>Cannot be provoked by stimulation or suppressed by restraint</a:t>
            </a:r>
          </a:p>
          <a:p>
            <a:r>
              <a:rPr lang="en-IN" dirty="0"/>
              <a:t>Usually associated with a single, very brief, generalized discharge</a:t>
            </a:r>
          </a:p>
          <a:p>
            <a:r>
              <a:rPr lang="en-IN" dirty="0"/>
              <a:t>Epileptic in nature</a:t>
            </a:r>
          </a:p>
          <a:p>
            <a:endParaRPr lang="en-IN" dirty="0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EFD25506-19CF-1B4E-9A34-057F94F1901C}"/>
              </a:ext>
            </a:extLst>
          </p:cNvPr>
          <p:cNvSpPr>
            <a:spLocks/>
          </p:cNvSpPr>
          <p:nvPr/>
        </p:nvSpPr>
        <p:spPr bwMode="auto">
          <a:xfrm>
            <a:off x="428798" y="268468"/>
            <a:ext cx="1491760" cy="1254237"/>
          </a:xfrm>
          <a:custGeom>
            <a:avLst/>
            <a:gdLst>
              <a:gd name="T0" fmla="*/ 284 w 807"/>
              <a:gd name="T1" fmla="*/ 0 h 998"/>
              <a:gd name="T2" fmla="*/ 24 w 807"/>
              <a:gd name="T3" fmla="*/ 454 h 998"/>
              <a:gd name="T4" fmla="*/ 0 w 807"/>
              <a:gd name="T5" fmla="*/ 545 h 998"/>
              <a:gd name="T6" fmla="*/ 24 w 807"/>
              <a:gd name="T7" fmla="*/ 636 h 998"/>
              <a:gd name="T8" fmla="*/ 233 w 807"/>
              <a:gd name="T9" fmla="*/ 998 h 998"/>
              <a:gd name="T10" fmla="*/ 807 w 807"/>
              <a:gd name="T11" fmla="*/ 0 h 998"/>
              <a:gd name="T12" fmla="*/ 284 w 807"/>
              <a:gd name="T13" fmla="*/ 0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7" h="998">
                <a:moveTo>
                  <a:pt x="284" y="0"/>
                </a:moveTo>
                <a:cubicBezTo>
                  <a:pt x="246" y="66"/>
                  <a:pt x="24" y="454"/>
                  <a:pt x="24" y="454"/>
                </a:cubicBezTo>
                <a:cubicBezTo>
                  <a:pt x="9" y="481"/>
                  <a:pt x="0" y="512"/>
                  <a:pt x="0" y="545"/>
                </a:cubicBezTo>
                <a:cubicBezTo>
                  <a:pt x="0" y="578"/>
                  <a:pt x="9" y="609"/>
                  <a:pt x="24" y="636"/>
                </a:cubicBezTo>
                <a:cubicBezTo>
                  <a:pt x="233" y="998"/>
                  <a:pt x="233" y="998"/>
                  <a:pt x="233" y="998"/>
                </a:cubicBezTo>
                <a:cubicBezTo>
                  <a:pt x="233" y="998"/>
                  <a:pt x="667" y="242"/>
                  <a:pt x="807" y="0"/>
                </a:cubicBezTo>
                <a:lnTo>
                  <a:pt x="284" y="0"/>
                </a:lnTo>
                <a:close/>
              </a:path>
            </a:pathLst>
          </a:custGeom>
          <a:gradFill flip="none" rotWithShape="1">
            <a:gsLst>
              <a:gs pos="0">
                <a:srgbClr val="000000"/>
              </a:gs>
              <a:gs pos="31000">
                <a:srgbClr val="000000">
                  <a:lumMod val="75000"/>
                  <a:lumOff val="25000"/>
                </a:srgbClr>
              </a:gs>
              <a:gs pos="100000">
                <a:srgbClr val="000000">
                  <a:lumMod val="50000"/>
                  <a:lumOff val="50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DBBB89B3-E985-3540-A4E0-B01D46230486}"/>
              </a:ext>
            </a:extLst>
          </p:cNvPr>
          <p:cNvSpPr>
            <a:spLocks/>
          </p:cNvSpPr>
          <p:nvPr/>
        </p:nvSpPr>
        <p:spPr bwMode="auto">
          <a:xfrm>
            <a:off x="351691" y="713163"/>
            <a:ext cx="3111337" cy="1255381"/>
          </a:xfrm>
          <a:custGeom>
            <a:avLst/>
            <a:gdLst>
              <a:gd name="T0" fmla="*/ 785 w 1684"/>
              <a:gd name="T1" fmla="*/ 999 h 999"/>
              <a:gd name="T2" fmla="*/ 884 w 1684"/>
              <a:gd name="T3" fmla="*/ 726 h 999"/>
              <a:gd name="T4" fmla="*/ 865 w 1684"/>
              <a:gd name="T5" fmla="*/ 726 h 999"/>
              <a:gd name="T6" fmla="*/ 381 w 1684"/>
              <a:gd name="T7" fmla="*/ 726 h 999"/>
              <a:gd name="T8" fmla="*/ 290 w 1684"/>
              <a:gd name="T9" fmla="*/ 702 h 999"/>
              <a:gd name="T10" fmla="*/ 224 w 1684"/>
              <a:gd name="T11" fmla="*/ 636 h 999"/>
              <a:gd name="T12" fmla="*/ 0 w 1684"/>
              <a:gd name="T13" fmla="*/ 246 h 999"/>
              <a:gd name="T14" fmla="*/ 102 w 1684"/>
              <a:gd name="T15" fmla="*/ 273 h 999"/>
              <a:gd name="T16" fmla="*/ 865 w 1684"/>
              <a:gd name="T17" fmla="*/ 273 h 999"/>
              <a:gd name="T18" fmla="*/ 884 w 1684"/>
              <a:gd name="T19" fmla="*/ 273 h 999"/>
              <a:gd name="T20" fmla="*/ 785 w 1684"/>
              <a:gd name="T21" fmla="*/ 0 h 999"/>
              <a:gd name="T22" fmla="*/ 1683 w 1684"/>
              <a:gd name="T23" fmla="*/ 500 h 999"/>
              <a:gd name="T24" fmla="*/ 1684 w 1684"/>
              <a:gd name="T25" fmla="*/ 500 h 999"/>
              <a:gd name="T26" fmla="*/ 785 w 1684"/>
              <a:gd name="T27" fmla="*/ 999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999">
                <a:moveTo>
                  <a:pt x="785" y="999"/>
                </a:moveTo>
                <a:cubicBezTo>
                  <a:pt x="884" y="726"/>
                  <a:pt x="884" y="726"/>
                  <a:pt x="884" y="726"/>
                </a:cubicBezTo>
                <a:cubicBezTo>
                  <a:pt x="865" y="726"/>
                  <a:pt x="865" y="726"/>
                  <a:pt x="865" y="726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50" y="726"/>
                  <a:pt x="319" y="719"/>
                  <a:pt x="290" y="702"/>
                </a:cubicBezTo>
                <a:cubicBezTo>
                  <a:pt x="262" y="686"/>
                  <a:pt x="240" y="662"/>
                  <a:pt x="224" y="63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46"/>
                  <a:pt x="39" y="273"/>
                  <a:pt x="102" y="273"/>
                </a:cubicBezTo>
                <a:cubicBezTo>
                  <a:pt x="165" y="273"/>
                  <a:pt x="865" y="273"/>
                  <a:pt x="865" y="273"/>
                </a:cubicBezTo>
                <a:cubicBezTo>
                  <a:pt x="884" y="273"/>
                  <a:pt x="884" y="273"/>
                  <a:pt x="884" y="273"/>
                </a:cubicBezTo>
                <a:cubicBezTo>
                  <a:pt x="785" y="0"/>
                  <a:pt x="785" y="0"/>
                  <a:pt x="785" y="0"/>
                </a:cubicBezTo>
                <a:cubicBezTo>
                  <a:pt x="1015" y="200"/>
                  <a:pt x="1385" y="389"/>
                  <a:pt x="1683" y="500"/>
                </a:cubicBezTo>
                <a:cubicBezTo>
                  <a:pt x="1683" y="500"/>
                  <a:pt x="1683" y="500"/>
                  <a:pt x="1684" y="500"/>
                </a:cubicBezTo>
                <a:cubicBezTo>
                  <a:pt x="1385" y="610"/>
                  <a:pt x="1015" y="799"/>
                  <a:pt x="785" y="999"/>
                </a:cubicBezTo>
                <a:close/>
              </a:path>
            </a:pathLst>
          </a:custGeom>
          <a:gradFill flip="none" rotWithShape="1">
            <a:gsLst>
              <a:gs pos="18000">
                <a:srgbClr val="D8E5EE"/>
              </a:gs>
              <a:gs pos="0">
                <a:srgbClr val="005492">
                  <a:lumMod val="0"/>
                  <a:lumOff val="100000"/>
                </a:srgbClr>
              </a:gs>
              <a:gs pos="100000">
                <a:srgbClr val="005492">
                  <a:lumMod val="100000"/>
                </a:srgbClr>
              </a:gs>
            </a:gsLst>
            <a:lin ang="24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FB5769-4BC9-D543-8C14-8AA3C80AF3D5}"/>
              </a:ext>
            </a:extLst>
          </p:cNvPr>
          <p:cNvSpPr txBox="1"/>
          <p:nvPr/>
        </p:nvSpPr>
        <p:spPr>
          <a:xfrm>
            <a:off x="708798" y="473461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2291657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>
            <a:extLst>
              <a:ext uri="{FF2B5EF4-FFF2-40B4-BE49-F238E27FC236}">
                <a16:creationId xmlns:a16="http://schemas.microsoft.com/office/drawing/2014/main" id="{DD0658AE-9617-2A41-B464-70D827291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79875" y="435229"/>
            <a:ext cx="5435787" cy="1143000"/>
          </a:xfrm>
        </p:spPr>
        <p:txBody>
          <a:bodyPr/>
          <a:lstStyle/>
          <a:p>
            <a:r>
              <a:rPr lang="en-US" altLang="en-US" b="1" dirty="0"/>
              <a:t>5    Myoclonic seizures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3A555DAA-316A-1343-92EE-144A37BB4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6556" y="2024063"/>
            <a:ext cx="11038888" cy="4587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b="1" dirty="0">
                <a:solidFill>
                  <a:schemeClr val="accent5">
                    <a:lumMod val="50000"/>
                  </a:schemeClr>
                </a:solidFill>
              </a:rPr>
              <a:t>Characteristics:</a:t>
            </a:r>
            <a:r>
              <a:rPr lang="en-IN" sz="2400" dirty="0">
                <a:solidFill>
                  <a:schemeClr val="accent5">
                    <a:lumMod val="50000"/>
                  </a:schemeClr>
                </a:solidFill>
              </a:rPr>
              <a:t> Rapidity of the jerks (&lt;50 </a:t>
            </a:r>
            <a:r>
              <a:rPr lang="en-IN" sz="2400" dirty="0" err="1">
                <a:solidFill>
                  <a:schemeClr val="accent5">
                    <a:lumMod val="50000"/>
                  </a:schemeClr>
                </a:solidFill>
              </a:rPr>
              <a:t>msec</a:t>
            </a:r>
            <a:r>
              <a:rPr lang="en-IN" sz="2400" dirty="0">
                <a:solidFill>
                  <a:schemeClr val="accent5">
                    <a:lumMod val="50000"/>
                  </a:schemeClr>
                </a:solidFill>
              </a:rPr>
              <a:t>) and by their lack of rhythmicity</a:t>
            </a:r>
          </a:p>
          <a:p>
            <a:pPr marL="0" indent="0">
              <a:buNone/>
            </a:pPr>
            <a:endParaRPr lang="en-IN" sz="24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Focal</a:t>
            </a:r>
            <a:r>
              <a:rPr lang="en-US" altLang="en-US" sz="2400" dirty="0"/>
              <a:t> : Mostly flexors of upper limbs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Multifocal</a:t>
            </a:r>
            <a:r>
              <a:rPr lang="en-US" altLang="en-US" sz="2400" dirty="0"/>
              <a:t>:	</a:t>
            </a:r>
          </a:p>
          <a:p>
            <a:pPr lvl="1"/>
            <a:r>
              <a:rPr lang="en-US" altLang="en-US" dirty="0"/>
              <a:t>Asynchronous twitching of several parts of body. 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Generalized</a:t>
            </a:r>
            <a:r>
              <a:rPr lang="en-US" altLang="en-US" sz="2400" dirty="0"/>
              <a:t>:	</a:t>
            </a:r>
          </a:p>
          <a:p>
            <a:pPr lvl="1"/>
            <a:r>
              <a:rPr lang="en-US" altLang="en-US" dirty="0"/>
              <a:t>Bilateral jerks of  upper and some times lower limbs </a:t>
            </a:r>
          </a:p>
          <a:p>
            <a:pPr lvl="1"/>
            <a:r>
              <a:rPr lang="en-US" altLang="en-US" dirty="0"/>
              <a:t>Rapid movements of distal flexors  </a:t>
            </a:r>
          </a:p>
          <a:p>
            <a:pPr marL="457200" lvl="1" indent="0">
              <a:buNone/>
            </a:pPr>
            <a:endParaRPr lang="en-US" altLang="en-US" dirty="0"/>
          </a:p>
          <a:p>
            <a:pPr lvl="1" algn="ctr"/>
            <a:r>
              <a:rPr lang="en-US" altLang="en-US" i="1" dirty="0">
                <a:solidFill>
                  <a:schemeClr val="accent2">
                    <a:lumMod val="50000"/>
                  </a:schemeClr>
                </a:solidFill>
              </a:rPr>
              <a:t>All 3 types of may occur during sleep in the new born.</a:t>
            </a:r>
          </a:p>
          <a:p>
            <a:pPr lvl="1" algn="ctr"/>
            <a:r>
              <a:rPr lang="en-US" altLang="en-US" i="1" dirty="0">
                <a:solidFill>
                  <a:schemeClr val="accent2">
                    <a:lumMod val="50000"/>
                  </a:schemeClr>
                </a:solidFill>
              </a:rPr>
              <a:t>Presence suggests severe diffuse brain damage</a:t>
            </a: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B5FE5B27-4128-CB45-B993-5DA4EBE934AB}"/>
              </a:ext>
            </a:extLst>
          </p:cNvPr>
          <p:cNvSpPr>
            <a:spLocks/>
          </p:cNvSpPr>
          <p:nvPr/>
        </p:nvSpPr>
        <p:spPr bwMode="auto">
          <a:xfrm>
            <a:off x="576556" y="334757"/>
            <a:ext cx="1310125" cy="1142999"/>
          </a:xfrm>
          <a:custGeom>
            <a:avLst/>
            <a:gdLst>
              <a:gd name="T0" fmla="*/ 186 w 709"/>
              <a:gd name="T1" fmla="*/ 0 h 830"/>
              <a:gd name="T2" fmla="*/ 24 w 709"/>
              <a:gd name="T3" fmla="*/ 286 h 830"/>
              <a:gd name="T4" fmla="*/ 0 w 709"/>
              <a:gd name="T5" fmla="*/ 377 h 830"/>
              <a:gd name="T6" fmla="*/ 24 w 709"/>
              <a:gd name="T7" fmla="*/ 468 h 830"/>
              <a:gd name="T8" fmla="*/ 233 w 709"/>
              <a:gd name="T9" fmla="*/ 830 h 830"/>
              <a:gd name="T10" fmla="*/ 709 w 709"/>
              <a:gd name="T11" fmla="*/ 0 h 830"/>
              <a:gd name="T12" fmla="*/ 186 w 709"/>
              <a:gd name="T13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9" h="830">
                <a:moveTo>
                  <a:pt x="186" y="0"/>
                </a:moveTo>
                <a:cubicBezTo>
                  <a:pt x="148" y="66"/>
                  <a:pt x="24" y="286"/>
                  <a:pt x="24" y="286"/>
                </a:cubicBezTo>
                <a:cubicBezTo>
                  <a:pt x="9" y="313"/>
                  <a:pt x="0" y="344"/>
                  <a:pt x="0" y="377"/>
                </a:cubicBezTo>
                <a:cubicBezTo>
                  <a:pt x="0" y="410"/>
                  <a:pt x="9" y="441"/>
                  <a:pt x="24" y="468"/>
                </a:cubicBezTo>
                <a:cubicBezTo>
                  <a:pt x="233" y="830"/>
                  <a:pt x="233" y="830"/>
                  <a:pt x="233" y="830"/>
                </a:cubicBezTo>
                <a:cubicBezTo>
                  <a:pt x="233" y="830"/>
                  <a:pt x="569" y="242"/>
                  <a:pt x="709" y="0"/>
                </a:cubicBezTo>
                <a:lnTo>
                  <a:pt x="186" y="0"/>
                </a:lnTo>
                <a:close/>
              </a:path>
            </a:pathLst>
          </a:custGeom>
          <a:gradFill flip="none" rotWithShape="1">
            <a:gsLst>
              <a:gs pos="0">
                <a:srgbClr val="000000"/>
              </a:gs>
              <a:gs pos="31000">
                <a:srgbClr val="000000">
                  <a:lumMod val="75000"/>
                  <a:lumOff val="25000"/>
                </a:srgbClr>
              </a:gs>
              <a:gs pos="100000">
                <a:srgbClr val="000000">
                  <a:lumMod val="50000"/>
                  <a:lumOff val="50000"/>
                </a:srgb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762CB4CD-695C-0E4A-8D60-0E454CB78DD8}"/>
              </a:ext>
            </a:extLst>
          </p:cNvPr>
          <p:cNvSpPr>
            <a:spLocks/>
          </p:cNvSpPr>
          <p:nvPr/>
        </p:nvSpPr>
        <p:spPr bwMode="auto">
          <a:xfrm>
            <a:off x="576556" y="643488"/>
            <a:ext cx="3111337" cy="1255381"/>
          </a:xfrm>
          <a:custGeom>
            <a:avLst/>
            <a:gdLst>
              <a:gd name="T0" fmla="*/ 785 w 1684"/>
              <a:gd name="T1" fmla="*/ 1000 h 1000"/>
              <a:gd name="T2" fmla="*/ 884 w 1684"/>
              <a:gd name="T3" fmla="*/ 726 h 1000"/>
              <a:gd name="T4" fmla="*/ 865 w 1684"/>
              <a:gd name="T5" fmla="*/ 726 h 1000"/>
              <a:gd name="T6" fmla="*/ 381 w 1684"/>
              <a:gd name="T7" fmla="*/ 726 h 1000"/>
              <a:gd name="T8" fmla="*/ 290 w 1684"/>
              <a:gd name="T9" fmla="*/ 702 h 1000"/>
              <a:gd name="T10" fmla="*/ 224 w 1684"/>
              <a:gd name="T11" fmla="*/ 636 h 1000"/>
              <a:gd name="T12" fmla="*/ 0 w 1684"/>
              <a:gd name="T13" fmla="*/ 246 h 1000"/>
              <a:gd name="T14" fmla="*/ 102 w 1684"/>
              <a:gd name="T15" fmla="*/ 273 h 1000"/>
              <a:gd name="T16" fmla="*/ 865 w 1684"/>
              <a:gd name="T17" fmla="*/ 273 h 1000"/>
              <a:gd name="T18" fmla="*/ 884 w 1684"/>
              <a:gd name="T19" fmla="*/ 273 h 1000"/>
              <a:gd name="T20" fmla="*/ 785 w 1684"/>
              <a:gd name="T21" fmla="*/ 0 h 1000"/>
              <a:gd name="T22" fmla="*/ 1683 w 1684"/>
              <a:gd name="T23" fmla="*/ 500 h 1000"/>
              <a:gd name="T24" fmla="*/ 1684 w 1684"/>
              <a:gd name="T25" fmla="*/ 500 h 1000"/>
              <a:gd name="T26" fmla="*/ 785 w 1684"/>
              <a:gd name="T2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1000">
                <a:moveTo>
                  <a:pt x="785" y="1000"/>
                </a:moveTo>
                <a:cubicBezTo>
                  <a:pt x="884" y="726"/>
                  <a:pt x="884" y="726"/>
                  <a:pt x="884" y="726"/>
                </a:cubicBezTo>
                <a:cubicBezTo>
                  <a:pt x="865" y="726"/>
                  <a:pt x="865" y="726"/>
                  <a:pt x="865" y="726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50" y="726"/>
                  <a:pt x="319" y="719"/>
                  <a:pt x="290" y="702"/>
                </a:cubicBezTo>
                <a:cubicBezTo>
                  <a:pt x="262" y="686"/>
                  <a:pt x="240" y="662"/>
                  <a:pt x="224" y="63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46"/>
                  <a:pt x="39" y="273"/>
                  <a:pt x="102" y="273"/>
                </a:cubicBezTo>
                <a:cubicBezTo>
                  <a:pt x="165" y="273"/>
                  <a:pt x="865" y="273"/>
                  <a:pt x="865" y="273"/>
                </a:cubicBezTo>
                <a:cubicBezTo>
                  <a:pt x="884" y="273"/>
                  <a:pt x="884" y="273"/>
                  <a:pt x="884" y="273"/>
                </a:cubicBezTo>
                <a:cubicBezTo>
                  <a:pt x="785" y="0"/>
                  <a:pt x="785" y="0"/>
                  <a:pt x="785" y="0"/>
                </a:cubicBezTo>
                <a:cubicBezTo>
                  <a:pt x="1015" y="200"/>
                  <a:pt x="1385" y="389"/>
                  <a:pt x="1683" y="500"/>
                </a:cubicBezTo>
                <a:cubicBezTo>
                  <a:pt x="1683" y="500"/>
                  <a:pt x="1683" y="500"/>
                  <a:pt x="1684" y="500"/>
                </a:cubicBezTo>
                <a:cubicBezTo>
                  <a:pt x="1385" y="611"/>
                  <a:pt x="1015" y="799"/>
                  <a:pt x="785" y="1000"/>
                </a:cubicBezTo>
                <a:close/>
              </a:path>
            </a:pathLst>
          </a:custGeom>
          <a:gradFill flip="none" rotWithShape="1">
            <a:gsLst>
              <a:gs pos="21000">
                <a:srgbClr val="A3402C">
                  <a:lumMod val="40000"/>
                  <a:lumOff val="60000"/>
                </a:srgbClr>
              </a:gs>
              <a:gs pos="62000">
                <a:srgbClr val="A3402C">
                  <a:lumMod val="95000"/>
                  <a:lumOff val="5000"/>
                </a:srgbClr>
              </a:gs>
              <a:gs pos="100000">
                <a:srgbClr val="A3402C">
                  <a:lumMod val="60000"/>
                </a:srgbClr>
              </a:gs>
            </a:gsLst>
            <a:lin ang="27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8BD267-22FA-094E-9856-0E12A6A7FBE3}"/>
              </a:ext>
            </a:extLst>
          </p:cNvPr>
          <p:cNvSpPr txBox="1"/>
          <p:nvPr/>
        </p:nvSpPr>
        <p:spPr>
          <a:xfrm>
            <a:off x="911962" y="412655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1040134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7EE75-B7A5-7B49-8C23-628BC7F2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086" y="399684"/>
            <a:ext cx="11304221" cy="960193"/>
          </a:xfrm>
        </p:spPr>
        <p:txBody>
          <a:bodyPr>
            <a:normAutofit/>
          </a:bodyPr>
          <a:lstStyle/>
          <a:p>
            <a:r>
              <a:rPr lang="en-US" sz="3600" b="1" dirty="0"/>
              <a:t>Differentiation of Seizures from Nonconvulsive Movements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79024-A2C1-094C-9966-8B14099D8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945" y="1602032"/>
            <a:ext cx="11245361" cy="48562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2400" b="1" dirty="0"/>
              <a:t>Jitteriness</a:t>
            </a:r>
            <a:r>
              <a:rPr lang="en-US" sz="2400" dirty="0"/>
              <a:t> – Tremor </a:t>
            </a:r>
            <a:endParaRPr lang="en-GB" sz="2400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No associated ocular movements or autonomic phenomena, 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Stimulus sensitivity, </a:t>
            </a:r>
            <a:endParaRPr lang="en-GB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b="1" dirty="0"/>
              <a:t>Tremor that is suppressed by flexing the limb.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GB" sz="2400" b="1" dirty="0"/>
              <a:t>B</a:t>
            </a:r>
            <a:r>
              <a:rPr lang="en-US" sz="2400" b="1" dirty="0" err="1"/>
              <a:t>enign</a:t>
            </a:r>
            <a:r>
              <a:rPr lang="en-US" sz="2400" b="1" dirty="0"/>
              <a:t> neonatal sleep myoclonus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Occurs in healthy newborns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/>
              <a:t>Only during sleep. Jerking ceases on wakening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IN" sz="2400" b="1" dirty="0" err="1"/>
              <a:t>Apnea</a:t>
            </a:r>
            <a:r>
              <a:rPr lang="en-IN" sz="2400" b="1" dirty="0"/>
              <a:t> of prematurity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IN" dirty="0"/>
              <a:t>In </a:t>
            </a:r>
            <a:r>
              <a:rPr lang="en-IN" dirty="0" err="1"/>
              <a:t>Preterms</a:t>
            </a:r>
            <a:r>
              <a:rPr lang="en-IN" dirty="0"/>
              <a:t>, </a:t>
            </a:r>
            <a:r>
              <a:rPr lang="en-IN" dirty="0" err="1"/>
              <a:t>apnea</a:t>
            </a:r>
            <a:r>
              <a:rPr lang="en-IN" dirty="0"/>
              <a:t> and bradycardia </a:t>
            </a:r>
          </a:p>
        </p:txBody>
      </p:sp>
    </p:spTree>
    <p:extLst>
      <p:ext uri="{BB962C8B-B14F-4D97-AF65-F5344CB8AC3E}">
        <p14:creationId xmlns:p14="http://schemas.microsoft.com/office/powerpoint/2010/main" val="35586319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39D2D82-E0D0-BC48-BFDA-F54360793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b="1" dirty="0"/>
              <a:t>Diagnosis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591C3C8-700C-D54F-B706-9F209F5E7B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931769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/>
              <a:t>History: Maternal drug abuse, Intrauterine infection, metabolic disease, natal history, etc.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/>
              <a:t>Complete Hemogram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/>
              <a:t>Blood 	: Sugar, Calcium, Magnesium, Na</a:t>
            </a:r>
            <a:r>
              <a:rPr lang="en-US" altLang="en-US" baseline="30000" dirty="0"/>
              <a:t>+</a:t>
            </a:r>
            <a:r>
              <a:rPr lang="en-US" altLang="en-US" dirty="0"/>
              <a:t>, K</a:t>
            </a:r>
            <a:r>
              <a:rPr lang="en-US" altLang="en-US" baseline="30000" dirty="0"/>
              <a:t>+</a:t>
            </a:r>
            <a:r>
              <a:rPr lang="en-US" altLang="en-US" dirty="0"/>
              <a:t> &amp; HCO</a:t>
            </a:r>
            <a:r>
              <a:rPr lang="en-US" altLang="en-US" baseline="-25000" dirty="0"/>
              <a:t>3</a:t>
            </a:r>
            <a:r>
              <a:rPr lang="en-US" altLang="en-US" dirty="0"/>
              <a:t> , Elevated 			  Ammonia, Lactate Levels, Culture &amp; Sensitivity, plasma 			  </a:t>
            </a:r>
            <a:r>
              <a:rPr lang="en-US" altLang="en-US" dirty="0" err="1"/>
              <a:t>aminoacids</a:t>
            </a:r>
            <a:r>
              <a:rPr lang="en-US" altLang="en-US" dirty="0"/>
              <a:t>, drugs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/>
              <a:t>CSF 		:Analysis, Biochemical &amp; C/s.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dirty="0"/>
              <a:t>Cranial U/s. : hemorrhage, cysts, abnormal ventricles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altLang="en-US" b="1" dirty="0"/>
              <a:t>EEG		:Plays an important role</a:t>
            </a:r>
          </a:p>
        </p:txBody>
      </p:sp>
    </p:spTree>
    <p:extLst>
      <p:ext uri="{BB962C8B-B14F-4D97-AF65-F5344CB8AC3E}">
        <p14:creationId xmlns:p14="http://schemas.microsoft.com/office/powerpoint/2010/main" val="3706137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116B6-C8EA-E04A-AE65-65335F31B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Diagnosis</a:t>
            </a:r>
            <a:r>
              <a:rPr lang="en-US" b="1" dirty="0"/>
              <a:t> - EEG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EBE3C-4EED-7E46-BCB1-7D5BFD5B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6400" y="1690688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N" dirty="0"/>
              <a:t>Continuous electroencephalogram (</a:t>
            </a:r>
            <a:r>
              <a:rPr lang="en-IN" dirty="0" err="1"/>
              <a:t>cEEG</a:t>
            </a:r>
            <a:r>
              <a:rPr lang="en-IN" dirty="0"/>
              <a:t>): &gt;3 hours of monitoring is gold standard for the diagnosis of neonatal seizures</a:t>
            </a:r>
          </a:p>
          <a:p>
            <a:pPr>
              <a:lnSpc>
                <a:spcPct val="100000"/>
              </a:lnSpc>
            </a:pPr>
            <a:r>
              <a:rPr lang="en-IN" dirty="0"/>
              <a:t>Including video analysis can be very helpful</a:t>
            </a:r>
          </a:p>
          <a:p>
            <a:pPr>
              <a:lnSpc>
                <a:spcPct val="100000"/>
              </a:lnSpc>
            </a:pPr>
            <a:r>
              <a:rPr lang="en-IN" b="1" dirty="0"/>
              <a:t>Routine neonatal EEG recording</a:t>
            </a:r>
            <a:r>
              <a:rPr lang="en-IN" dirty="0"/>
              <a:t>, typically of 1 hour duration, allows assessment of background activity, including cycling state change, developmental maturity, and sometimes, epileptic potential.</a:t>
            </a:r>
          </a:p>
          <a:p>
            <a:pPr>
              <a:lnSpc>
                <a:spcPct val="100000"/>
              </a:lnSpc>
            </a:pPr>
            <a:r>
              <a:rPr lang="en-IN" b="1" dirty="0"/>
              <a:t>Amplitude-integrated electroencephalogram (</a:t>
            </a:r>
            <a:r>
              <a:rPr lang="en-IN" b="1" dirty="0" err="1"/>
              <a:t>aiEEG</a:t>
            </a:r>
            <a:r>
              <a:rPr lang="en-IN" b="1" dirty="0"/>
              <a:t>): </a:t>
            </a:r>
            <a:r>
              <a:rPr lang="en-IN" dirty="0"/>
              <a:t>a bedside technique increasingly being used by neonatologists for neuromonitoring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30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25B3EDF-D51A-4447-8A44-B9B0F1CC0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sz="3200" b="1" dirty="0"/>
              <a:t>MANAGEMENT OF NEONATAL SEIZURES - </a:t>
            </a:r>
            <a:r>
              <a:rPr lang="en-US" altLang="en-US" sz="2800" b="1" dirty="0"/>
              <a:t>ACUTE PHASE</a:t>
            </a:r>
            <a:endParaRPr lang="en-US" altLang="en-US" sz="3200" b="1" dirty="0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C10E6D41-DAC3-A647-AEBE-1044DAE15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2723092"/>
            <a:ext cx="10515600" cy="313584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GENERAL MEASURES 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 err="1"/>
              <a:t>OPTIMISE:Ventilation</a:t>
            </a:r>
            <a:r>
              <a:rPr lang="en-US" altLang="en-US" dirty="0"/>
              <a:t>, Circulation, Electrolytes, Acid-Base Balance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NONEPILEPTIC  EVENTS	: </a:t>
            </a:r>
            <a:r>
              <a:rPr lang="en-US" altLang="en-US" sz="2400" dirty="0"/>
              <a:t>Associated with No EEG Seizure Activity.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These Types of Neonatal Seizures  Should not be Treated.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EPILEPTIC EVENTS: </a:t>
            </a:r>
            <a:r>
              <a:rPr lang="en-US" altLang="en-US" sz="2400" dirty="0"/>
              <a:t>Associated with EEG Seizure Activity</a:t>
            </a:r>
            <a:endParaRPr lang="en-US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5EF8378-0027-644E-AEF0-8DC91789F366}"/>
              </a:ext>
            </a:extLst>
          </p:cNvPr>
          <p:cNvSpPr/>
          <p:nvPr/>
        </p:nvSpPr>
        <p:spPr>
          <a:xfrm>
            <a:off x="973925" y="1837558"/>
            <a:ext cx="3815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Aim: prevent brain injury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7981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E02B-8CE4-7F42-9E04-3C017E14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MANAGEMENT: -</a:t>
            </a:r>
            <a:r>
              <a:rPr lang="en-US" sz="3200" dirty="0"/>
              <a:t> </a:t>
            </a:r>
            <a:r>
              <a:rPr lang="en-US" sz="3200" b="1" dirty="0"/>
              <a:t>Correct metabolic disturbances.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A525-82C5-AC4B-BD18-E4F403F66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556"/>
            <a:ext cx="10515600" cy="3575578"/>
          </a:xfrm>
        </p:spPr>
        <p:txBody>
          <a:bodyPr>
            <a:normAutofit/>
          </a:bodyPr>
          <a:lstStyle/>
          <a:p>
            <a:pPr marL="15875" lvl="1" indent="0">
              <a:lnSpc>
                <a:spcPct val="120000"/>
              </a:lnSpc>
              <a:buNone/>
            </a:pPr>
            <a:r>
              <a:rPr lang="en-US" sz="4100" b="1" dirty="0"/>
              <a:t>Hypoglycemia: </a:t>
            </a:r>
          </a:p>
          <a:p>
            <a:pPr marL="930275" lvl="2" indent="-457200">
              <a:lnSpc>
                <a:spcPct val="120000"/>
              </a:lnSpc>
            </a:pPr>
            <a:r>
              <a:rPr lang="en-US" sz="2900" dirty="0"/>
              <a:t>(10% glucose in water) 2 mL/kg IV (0.2 g/kg) as bolus . 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US" sz="3200" dirty="0"/>
              <a:t>Follow with </a:t>
            </a:r>
            <a:r>
              <a:rPr lang="en-GB" sz="3200" dirty="0"/>
              <a:t> </a:t>
            </a:r>
            <a:r>
              <a:rPr lang="en-US" sz="3200" dirty="0"/>
              <a:t>continuous infusion at up to 8 mg/kg/min IV</a:t>
            </a:r>
          </a:p>
        </p:txBody>
      </p:sp>
    </p:spTree>
    <p:extLst>
      <p:ext uri="{BB962C8B-B14F-4D97-AF65-F5344CB8AC3E}">
        <p14:creationId xmlns:p14="http://schemas.microsoft.com/office/powerpoint/2010/main" val="1305648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E02B-8CE4-7F42-9E04-3C017E14A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MANAGEMENT: -</a:t>
            </a:r>
            <a:r>
              <a:rPr lang="en-US" sz="3200" dirty="0"/>
              <a:t> </a:t>
            </a:r>
            <a:r>
              <a:rPr lang="en-US" sz="3200" b="1" dirty="0"/>
              <a:t>Correct metabolic disturbances.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A525-82C5-AC4B-BD18-E4F403F66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19011"/>
            <a:ext cx="10290718" cy="4291857"/>
          </a:xfrm>
        </p:spPr>
        <p:txBody>
          <a:bodyPr>
            <a:normAutofit fontScale="85000" lnSpcReduction="10000"/>
          </a:bodyPr>
          <a:lstStyle/>
          <a:p>
            <a:pPr marL="15875" lvl="1" indent="0">
              <a:lnSpc>
                <a:spcPct val="120000"/>
              </a:lnSpc>
              <a:buNone/>
            </a:pPr>
            <a:r>
              <a:rPr lang="en-US" sz="4100" b="1" dirty="0"/>
              <a:t>Hypocalcemia: </a:t>
            </a:r>
          </a:p>
          <a:p>
            <a:pPr marL="930275" lvl="2" indent="-457200">
              <a:lnSpc>
                <a:spcPct val="120000"/>
              </a:lnSpc>
            </a:pPr>
            <a:r>
              <a:rPr lang="en-US" sz="3200" dirty="0"/>
              <a:t>Calcium gluconate 10%: 100 mg/kg IV </a:t>
            </a:r>
            <a:r>
              <a:rPr lang="en-US" altLang="en-US" sz="3200" dirty="0"/>
              <a:t>mixed with equal amount of 10% dextrose given by slow I.V. </a:t>
            </a:r>
            <a:r>
              <a:rPr lang="en-US" sz="3200" dirty="0"/>
              <a:t>over 1 to 3 minutes </a:t>
            </a:r>
          </a:p>
          <a:p>
            <a:pPr marL="930275" lvl="2" indent="-457200">
              <a:lnSpc>
                <a:spcPct val="120000"/>
              </a:lnSpc>
            </a:pPr>
            <a:r>
              <a:rPr lang="en-US" sz="3200" dirty="0"/>
              <a:t>Note: Monitor cardiac rhythm for bradycardia</a:t>
            </a:r>
          </a:p>
          <a:p>
            <a:pPr marL="930275" lvl="2" indent="-457200">
              <a:lnSpc>
                <a:spcPct val="120000"/>
              </a:lnSpc>
            </a:pPr>
            <a:r>
              <a:rPr lang="en-US" sz="3200" dirty="0"/>
              <a:t>Follow with maintenance of 500 mg/kg/24 </a:t>
            </a:r>
            <a:r>
              <a:rPr lang="en-US" sz="3200" dirty="0" err="1"/>
              <a:t>hrs</a:t>
            </a:r>
            <a:r>
              <a:rPr lang="en-US" sz="3200" dirty="0"/>
              <a:t> IV or PO 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US" sz="3600" b="1" dirty="0"/>
              <a:t>Hypomagnesemia: </a:t>
            </a:r>
          </a:p>
          <a:p>
            <a:pPr marL="1044575" lvl="2" indent="-571500">
              <a:lnSpc>
                <a:spcPct val="120000"/>
              </a:lnSpc>
            </a:pPr>
            <a:r>
              <a:rPr lang="en-US" sz="3200" dirty="0"/>
              <a:t>Magnesium sulfate - 25-250 mg/kg/dose IV/IM (</a:t>
            </a:r>
            <a:r>
              <a:rPr lang="en-US" altLang="en-US" sz="3200" dirty="0"/>
              <a:t>50% magnesium sulphate 0.2 ml/kg)</a:t>
            </a:r>
            <a:endParaRPr lang="en-US" sz="3200" dirty="0"/>
          </a:p>
          <a:p>
            <a:pPr marL="930275" lvl="2" indent="-457200">
              <a:lnSpc>
                <a:spcPct val="12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336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D0066-23E0-5043-9384-9D3B5502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C9278-E12C-2A43-8FDB-CA69B123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7302"/>
            <a:ext cx="10515600" cy="2983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SEIZURE:</a:t>
            </a:r>
          </a:p>
          <a:p>
            <a:pPr lvl="1"/>
            <a:r>
              <a:rPr lang="en-US" dirty="0"/>
              <a:t>A seizure is a paroxysmal behavior caused by hypersynchronous discharge of a group of neurons. 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NEONATAL SEIZURE:</a:t>
            </a:r>
          </a:p>
          <a:p>
            <a:pPr lvl="1"/>
            <a:r>
              <a:rPr lang="en-IN" b="0" i="0" dirty="0">
                <a:solidFill>
                  <a:srgbClr val="000000"/>
                </a:solidFill>
                <a:effectLst/>
                <a:latin typeface="Open Sans"/>
              </a:rPr>
              <a:t>Neonatal seizures may be defined more aptly as paroxysmal alterations in neurologic function (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Open Sans"/>
              </a:rPr>
              <a:t>eg</a:t>
            </a:r>
            <a:r>
              <a:rPr lang="en-IN" b="0" i="0" dirty="0">
                <a:solidFill>
                  <a:srgbClr val="000000"/>
                </a:solidFill>
                <a:effectLst/>
                <a:latin typeface="Open Sans"/>
              </a:rPr>
              <a:t>, </a:t>
            </a:r>
            <a:r>
              <a:rPr lang="en-IN" b="0" i="0" dirty="0" err="1">
                <a:solidFill>
                  <a:srgbClr val="000000"/>
                </a:solidFill>
                <a:effectLst/>
                <a:latin typeface="Open Sans"/>
              </a:rPr>
              <a:t>behavioral</a:t>
            </a:r>
            <a:r>
              <a:rPr lang="en-IN" b="0" i="0" dirty="0">
                <a:solidFill>
                  <a:srgbClr val="000000"/>
                </a:solidFill>
                <a:effectLst/>
                <a:latin typeface="Open Sans"/>
              </a:rPr>
              <a:t>, motor, or autonomic function).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D07E8-7992-2143-8141-748DDD3EF9F1}"/>
              </a:ext>
            </a:extLst>
          </p:cNvPr>
          <p:cNvSpPr/>
          <p:nvPr/>
        </p:nvSpPr>
        <p:spPr>
          <a:xfrm>
            <a:off x="1322294" y="5362450"/>
            <a:ext cx="10242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Neonatal seizures are the most common overt manifestation of neurological dysfunction in the newborn.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69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BE02B-8CE4-7F42-9E04-3C017E14A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283" y="408821"/>
            <a:ext cx="10621433" cy="816904"/>
          </a:xfrm>
        </p:spPr>
        <p:txBody>
          <a:bodyPr/>
          <a:lstStyle/>
          <a:p>
            <a:r>
              <a:rPr lang="en-US" b="1" dirty="0"/>
              <a:t>Management</a:t>
            </a:r>
            <a:r>
              <a:rPr lang="en-US" dirty="0"/>
              <a:t>: -</a:t>
            </a:r>
            <a:r>
              <a:rPr lang="en-US" sz="3200" dirty="0"/>
              <a:t> </a:t>
            </a:r>
            <a:r>
              <a:rPr lang="en-US" sz="3200" b="1" dirty="0"/>
              <a:t>Anticonvulsant therapy.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A525-82C5-AC4B-BD18-E4F403F66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14" y="1500749"/>
            <a:ext cx="10621433" cy="3856501"/>
          </a:xfrm>
        </p:spPr>
        <p:txBody>
          <a:bodyPr>
            <a:noAutofit/>
          </a:bodyPr>
          <a:lstStyle/>
          <a:p>
            <a:pPr marL="15875" lvl="1" indent="0">
              <a:lnSpc>
                <a:spcPct val="120000"/>
              </a:lnSpc>
              <a:buFont typeface="+mj-lt"/>
              <a:buAutoNum type="arabicPeriod"/>
            </a:pPr>
            <a:r>
              <a:rPr lang="en-US" sz="2000" b="1" dirty="0"/>
              <a:t>Phenobarbital: </a:t>
            </a:r>
            <a:r>
              <a:rPr lang="en-US" sz="2000" dirty="0"/>
              <a:t>20 mg/kg IV. If necessary, additional 10-20 mg/kg IV in 10 mg/kg aliquots 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US" sz="2000" dirty="0"/>
              <a:t>	 Maintenance: 4–6 mg/kg/24 </a:t>
            </a:r>
            <a:r>
              <a:rPr lang="en-US" sz="2000" dirty="0" err="1"/>
              <a:t>hrs</a:t>
            </a:r>
            <a:r>
              <a:rPr lang="en-US" sz="2000" dirty="0"/>
              <a:t> IV/PO 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US" sz="2000" dirty="0"/>
              <a:t>	If 40 mg/kg of Phenobarbital is not effective, &gt;&gt;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GB" sz="2000" dirty="0"/>
              <a:t>2. </a:t>
            </a:r>
            <a:r>
              <a:rPr lang="en-US" sz="2000" b="1" dirty="0"/>
              <a:t>Lorazepam: </a:t>
            </a:r>
            <a:r>
              <a:rPr lang="en-US" sz="2000" dirty="0"/>
              <a:t>0.05 mg/kg to 0.10 mg/kg IV in 0.05 mg/kg increments over several minutes.</a:t>
            </a:r>
          </a:p>
          <a:p>
            <a:pPr lvl="1"/>
            <a:r>
              <a:rPr lang="en-US" sz="2000" dirty="0"/>
              <a:t>(</a:t>
            </a:r>
            <a:r>
              <a:rPr lang="en-US" altLang="en-US" sz="2000" dirty="0"/>
              <a:t>Inj. </a:t>
            </a:r>
            <a:r>
              <a:rPr lang="en-US" altLang="en-US" sz="2000" dirty="0" err="1"/>
              <a:t>Clonzepam</a:t>
            </a:r>
            <a:r>
              <a:rPr lang="en-US" altLang="en-US" sz="2000" dirty="0"/>
              <a:t> Loading dose of 0.25 mg/kg followed by 0.01 to 0.03 mg/kg/orally given  (or)</a:t>
            </a:r>
          </a:p>
          <a:p>
            <a:pPr lvl="1"/>
            <a:r>
              <a:rPr lang="en-US" altLang="en-US" sz="2000" dirty="0"/>
              <a:t>Inj. Midazolam 0.02 to 0.1 mg/kg - I.V. can be given </a:t>
            </a:r>
            <a:r>
              <a:rPr lang="en-US" sz="2000" dirty="0"/>
              <a:t>)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GB" sz="2000" b="1" dirty="0"/>
              <a:t>3. </a:t>
            </a:r>
            <a:r>
              <a:rPr lang="en-US" sz="2000" b="1" dirty="0"/>
              <a:t>Phenytoin: </a:t>
            </a:r>
            <a:r>
              <a:rPr lang="en-US" sz="2000" dirty="0"/>
              <a:t>20 mg/kg IV (diluted in 0.9% NaCl) (Maximal rate: 1 mg/kg/min. 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US" sz="2000" dirty="0"/>
              <a:t>	Monitor cardiac rate and rhythm). Maintenance 5–10 mg/kg/24h IV</a:t>
            </a:r>
          </a:p>
          <a:p>
            <a:pPr marL="15875" lvl="1" indent="0">
              <a:lnSpc>
                <a:spcPct val="120000"/>
              </a:lnSpc>
              <a:buNone/>
            </a:pPr>
            <a:r>
              <a:rPr lang="en-GB" sz="2000" dirty="0"/>
              <a:t>5. </a:t>
            </a:r>
            <a:r>
              <a:rPr lang="en-US" sz="2000" dirty="0"/>
              <a:t>Fourth line anticonvulsants include </a:t>
            </a:r>
            <a:r>
              <a:rPr lang="en-US" sz="2000" b="1" dirty="0"/>
              <a:t>Paraldehyde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9D14FD-34E7-B74D-9FDA-1C50994532FA}"/>
              </a:ext>
            </a:extLst>
          </p:cNvPr>
          <p:cNvSpPr/>
          <p:nvPr/>
        </p:nvSpPr>
        <p:spPr>
          <a:xfrm>
            <a:off x="1758734" y="5675969"/>
            <a:ext cx="7795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DIAZEPAM : Not safe in neonates as it interferes with vital functions its sedative effect half life exceeds 24 hours</a:t>
            </a:r>
          </a:p>
        </p:txBody>
      </p:sp>
    </p:spTree>
    <p:extLst>
      <p:ext uri="{BB962C8B-B14F-4D97-AF65-F5344CB8AC3E}">
        <p14:creationId xmlns:p14="http://schemas.microsoft.com/office/powerpoint/2010/main" val="2502239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7C80A990-08D3-3948-91D7-3B1AD4ECB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/>
              <a:t>Management of Pyridoxin Dependent Epilepsy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C9104D29-DB35-1148-9573-0EC6C9CC3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02594" y="2219326"/>
            <a:ext cx="9222337" cy="3211091"/>
          </a:xfrm>
        </p:spPr>
        <p:txBody>
          <a:bodyPr>
            <a:normAutofit/>
          </a:bodyPr>
          <a:lstStyle/>
          <a:p>
            <a:r>
              <a:rPr lang="en-US" altLang="en-US" dirty="0"/>
              <a:t>Failure of conventional AEDs</a:t>
            </a:r>
          </a:p>
          <a:p>
            <a:r>
              <a:rPr lang="en-US" altLang="en-US" dirty="0"/>
              <a:t>Pyridoxine 100 mg iv</a:t>
            </a:r>
          </a:p>
          <a:p>
            <a:pPr lvl="1"/>
            <a:r>
              <a:rPr lang="en-US" altLang="en-US" sz="2800" dirty="0"/>
              <a:t>Caution: May cause severe hypotonia, bradycardia, apnea</a:t>
            </a:r>
          </a:p>
          <a:p>
            <a:r>
              <a:rPr lang="en-US" altLang="en-US" dirty="0"/>
              <a:t>Treat with daily B6, 200 mg/ day</a:t>
            </a:r>
          </a:p>
          <a:p>
            <a:r>
              <a:rPr lang="en-US" altLang="en-US" dirty="0"/>
              <a:t>B6 withdrawal challenge to confirm dx</a:t>
            </a:r>
          </a:p>
          <a:p>
            <a:pPr lvl="1"/>
            <a:r>
              <a:rPr lang="en-US" altLang="en-US" sz="2800" dirty="0"/>
              <a:t>If seizure recur in 7 days to 3 weeks - restart B6</a:t>
            </a:r>
          </a:p>
        </p:txBody>
      </p:sp>
    </p:spTree>
    <p:extLst>
      <p:ext uri="{BB962C8B-B14F-4D97-AF65-F5344CB8AC3E}">
        <p14:creationId xmlns:p14="http://schemas.microsoft.com/office/powerpoint/2010/main" val="32444041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D4A2D-CE18-FA4D-B362-595F2468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DURATION OF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37869-B3F4-2143-8477-DE2539406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2994"/>
            <a:ext cx="10515600" cy="48021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3200" dirty="0"/>
              <a:t>D</a:t>
            </a:r>
            <a:r>
              <a:rPr lang="en-US" sz="3200" dirty="0" err="1"/>
              <a:t>etermined</a:t>
            </a:r>
            <a:r>
              <a:rPr lang="en-US" sz="3200" dirty="0"/>
              <a:t> by the underlying cause (i.e., related to risk of recurrence), the physical examination and the EEG</a:t>
            </a:r>
            <a:endParaRPr lang="en-GB" sz="32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When seizures have stopped and if the neurological examination is normal, consider stopping Phenobarbital.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GB" sz="2800" dirty="0"/>
              <a:t>I</a:t>
            </a:r>
            <a:r>
              <a:rPr lang="en-US" sz="2800" dirty="0"/>
              <a:t>f the neurological examination remains abnormal, then consider stopping medication if the EEG is normal.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Make this evaluation prior to discharge and then frequently after discharge, if the child has been discharged on Phenobarbital. 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800" dirty="0"/>
              <a:t>Stop Phenytoin when IV therapy is stopped as this drug is very difficult to maintain PO.</a:t>
            </a:r>
          </a:p>
        </p:txBody>
      </p:sp>
    </p:spTree>
    <p:extLst>
      <p:ext uri="{BB962C8B-B14F-4D97-AF65-F5344CB8AC3E}">
        <p14:creationId xmlns:p14="http://schemas.microsoft.com/office/powerpoint/2010/main" val="3149276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3CCE4-12F8-AA4D-A344-AD849992A7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8787" y="5220929"/>
            <a:ext cx="2652252" cy="956034"/>
          </a:xfrm>
        </p:spPr>
        <p:txBody>
          <a:bodyPr/>
          <a:lstStyle/>
          <a:p>
            <a:r>
              <a:rPr lang="en-US" i="1" dirty="0" err="1">
                <a:solidFill>
                  <a:schemeClr val="bg1">
                    <a:lumMod val="50000"/>
                  </a:schemeClr>
                </a:solidFill>
              </a:rPr>
              <a:t>Dr.C.S.N.Vittal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D131A6-749A-EE41-95DC-18BBE95FB568}"/>
              </a:ext>
            </a:extLst>
          </p:cNvPr>
          <p:cNvSpPr/>
          <p:nvPr/>
        </p:nvSpPr>
        <p:spPr>
          <a:xfrm>
            <a:off x="3799514" y="2672367"/>
            <a:ext cx="4592972" cy="254856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11500" b="1" cap="none" spc="0" dirty="0">
                <a:ln/>
                <a:solidFill>
                  <a:schemeClr val="accent3"/>
                </a:solidFill>
                <a:effectLst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23988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268FD-6344-2441-B645-A89D941B9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Pathophysiology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5E772-A3B1-F945-B903-BB4ECED88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5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N" dirty="0"/>
              <a:t>Immature brain has many differences from the mature brain that render it more excitable and more likely to develop seizures.</a:t>
            </a:r>
          </a:p>
          <a:p>
            <a:pPr>
              <a:lnSpc>
                <a:spcPct val="100000"/>
              </a:lnSpc>
            </a:pPr>
            <a:r>
              <a:rPr lang="en-IN" dirty="0"/>
              <a:t>Delay in Na+ , K+ -adenosine triphosphatase maturation and increased NMDA and </a:t>
            </a:r>
            <a:r>
              <a:rPr lang="el-GR" dirty="0"/>
              <a:t>α-</a:t>
            </a:r>
            <a:r>
              <a:rPr lang="en-IN" dirty="0"/>
              <a:t>amino-3-hydroxy-5-methylisoxazole-4-propionate (AMPA) receptor density.</a:t>
            </a:r>
          </a:p>
          <a:p>
            <a:pPr>
              <a:lnSpc>
                <a:spcPct val="100000"/>
              </a:lnSpc>
            </a:pPr>
            <a:r>
              <a:rPr lang="en-IN" dirty="0"/>
              <a:t>Delay in the development of inhibitory GABAergic transmission</a:t>
            </a:r>
          </a:p>
          <a:p>
            <a:pPr>
              <a:lnSpc>
                <a:spcPct val="100000"/>
              </a:lnSpc>
            </a:pPr>
            <a:r>
              <a:rPr lang="en-IN" dirty="0"/>
              <a:t>GABA in the immature brain has an excitatory function</a:t>
            </a:r>
          </a:p>
          <a:p>
            <a:pPr>
              <a:lnSpc>
                <a:spcPct val="100000"/>
              </a:lnSpc>
            </a:pPr>
            <a:endParaRPr lang="en-IN" dirty="0"/>
          </a:p>
          <a:p>
            <a:pPr>
              <a:lnSpc>
                <a:spcPct val="100000"/>
              </a:lnSpc>
            </a:pPr>
            <a:endParaRPr lang="en-IN" dirty="0"/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963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id="{4D862835-E501-3F49-9935-D27502C60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244" y="274637"/>
            <a:ext cx="10937488" cy="617461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/>
              <a:t>CAUSES OF NEONATAL SEIZURES</a:t>
            </a:r>
          </a:p>
        </p:txBody>
      </p:sp>
      <p:graphicFrame>
        <p:nvGraphicFramePr>
          <p:cNvPr id="77871" name="Group 47">
            <a:extLst>
              <a:ext uri="{FF2B5EF4-FFF2-40B4-BE49-F238E27FC236}">
                <a16:creationId xmlns:a16="http://schemas.microsoft.com/office/drawing/2014/main" id="{4A59BFF7-FE69-AC40-8EEF-E6FB39EB8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634810"/>
              </p:ext>
            </p:extLst>
          </p:nvPr>
        </p:nvGraphicFramePr>
        <p:xfrm>
          <a:off x="1256729" y="1848405"/>
          <a:ext cx="10418958" cy="3848405"/>
        </p:xfrm>
        <a:graphic>
          <a:graphicData uri="http://schemas.openxmlformats.org/drawingml/2006/table">
            <a:tbl>
              <a:tblPr/>
              <a:tblGrid>
                <a:gridCol w="2482511">
                  <a:extLst>
                    <a:ext uri="{9D8B030D-6E8A-4147-A177-3AD203B41FA5}">
                      <a16:colId xmlns:a16="http://schemas.microsoft.com/office/drawing/2014/main" val="2555926646"/>
                    </a:ext>
                  </a:extLst>
                </a:gridCol>
                <a:gridCol w="7936447">
                  <a:extLst>
                    <a:ext uri="{9D8B030D-6E8A-4147-A177-3AD203B41FA5}">
                      <a16:colId xmlns:a16="http://schemas.microsoft.com/office/drawing/2014/main" val="2616833105"/>
                    </a:ext>
                  </a:extLst>
                </a:gridCol>
              </a:tblGrid>
              <a:tr h="477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Presentation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Aetiology of Seizures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158520"/>
                  </a:ext>
                </a:extLst>
              </a:tr>
              <a:tr h="30739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&lt; 4 days	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Hypoxic-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ischaemic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 encephalopathy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Acute metabolic disorders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Intra cranial </a:t>
                      </a:r>
                      <a:r>
                        <a:rPr kumimoji="0" lang="en-US" alt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haemorrhage</a:t>
                      </a: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IN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Acute metabolic disorders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Hypoglycemia, 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Hypoelectrolytemia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 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Congenital Viral infections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Pyridoxine dependency 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Non-</a:t>
                      </a:r>
                      <a:r>
                        <a:rPr kumimoji="0" lang="en-US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ketotic</a:t>
                      </a: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 Hyperglycemia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Urea cycle disorder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Sepsis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72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59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id="{4D862835-E501-3F49-9935-D27502C60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244" y="274637"/>
            <a:ext cx="10937488" cy="617461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/>
              <a:t>CAUSES OF NEONATAL SEIZURES</a:t>
            </a:r>
          </a:p>
        </p:txBody>
      </p:sp>
      <p:graphicFrame>
        <p:nvGraphicFramePr>
          <p:cNvPr id="77871" name="Group 47">
            <a:extLst>
              <a:ext uri="{FF2B5EF4-FFF2-40B4-BE49-F238E27FC236}">
                <a16:creationId xmlns:a16="http://schemas.microsoft.com/office/drawing/2014/main" id="{4A59BFF7-FE69-AC40-8EEF-E6FB39EB8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651188"/>
              </p:ext>
            </p:extLst>
          </p:nvPr>
        </p:nvGraphicFramePr>
        <p:xfrm>
          <a:off x="1286226" y="1198766"/>
          <a:ext cx="10418958" cy="5238293"/>
        </p:xfrm>
        <a:graphic>
          <a:graphicData uri="http://schemas.openxmlformats.org/drawingml/2006/table">
            <a:tbl>
              <a:tblPr/>
              <a:tblGrid>
                <a:gridCol w="2482511">
                  <a:extLst>
                    <a:ext uri="{9D8B030D-6E8A-4147-A177-3AD203B41FA5}">
                      <a16:colId xmlns:a16="http://schemas.microsoft.com/office/drawing/2014/main" val="2555926646"/>
                    </a:ext>
                  </a:extLst>
                </a:gridCol>
                <a:gridCol w="7936447">
                  <a:extLst>
                    <a:ext uri="{9D8B030D-6E8A-4147-A177-3AD203B41FA5}">
                      <a16:colId xmlns:a16="http://schemas.microsoft.com/office/drawing/2014/main" val="2616833105"/>
                    </a:ext>
                  </a:extLst>
                </a:gridCol>
              </a:tblGrid>
              <a:tr h="4773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Presentation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Aetiology of Seizures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158520"/>
                  </a:ext>
                </a:extLst>
              </a:tr>
              <a:tr h="6132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4-14 days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Infection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Meningitis (bacterial)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Encephalitis (enteroviral, herpes simplex)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Metabolic disorders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Hypocalcemia</a:t>
                      </a: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 related to diet, milk formula</a:t>
                      </a: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Hypoglycemia</a:t>
                      </a: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, persistent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Inherited disorders of metabolism</a:t>
                      </a: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914400" lvl="1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Galactosemia, </a:t>
                      </a:r>
                      <a:r>
                        <a:rPr lang="en-IN" sz="2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Fructosemia</a:t>
                      </a:r>
                      <a:endParaRPr lang="en-IN" sz="2400" kern="120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Drug withdrawal : </a:t>
                      </a:r>
                      <a:r>
                        <a:rPr lang="en-IN" sz="2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Eg.</a:t>
                      </a:r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 Methadone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Kernicterus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278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89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>
            <a:extLst>
              <a:ext uri="{FF2B5EF4-FFF2-40B4-BE49-F238E27FC236}">
                <a16:creationId xmlns:a16="http://schemas.microsoft.com/office/drawing/2014/main" id="{4D862835-E501-3F49-9935-D27502C607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5244" y="274637"/>
            <a:ext cx="10937488" cy="617461"/>
          </a:xfrm>
        </p:spPr>
        <p:txBody>
          <a:bodyPr>
            <a:normAutofit/>
          </a:bodyPr>
          <a:lstStyle/>
          <a:p>
            <a:pPr algn="ctr"/>
            <a:r>
              <a:rPr lang="en-US" altLang="en-US" sz="3200" b="1" dirty="0"/>
              <a:t>CAUSES OF NEONATAL SEIZURES</a:t>
            </a:r>
          </a:p>
        </p:txBody>
      </p:sp>
      <p:graphicFrame>
        <p:nvGraphicFramePr>
          <p:cNvPr id="77871" name="Group 47">
            <a:extLst>
              <a:ext uri="{FF2B5EF4-FFF2-40B4-BE49-F238E27FC236}">
                <a16:creationId xmlns:a16="http://schemas.microsoft.com/office/drawing/2014/main" id="{4A59BFF7-FE69-AC40-8EEF-E6FB39EB8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380053"/>
              </p:ext>
            </p:extLst>
          </p:nvPr>
        </p:nvGraphicFramePr>
        <p:xfrm>
          <a:off x="1286226" y="999427"/>
          <a:ext cx="9976506" cy="5583936"/>
        </p:xfrm>
        <a:graphic>
          <a:graphicData uri="http://schemas.openxmlformats.org/drawingml/2006/table">
            <a:tbl>
              <a:tblPr/>
              <a:tblGrid>
                <a:gridCol w="2377089">
                  <a:extLst>
                    <a:ext uri="{9D8B030D-6E8A-4147-A177-3AD203B41FA5}">
                      <a16:colId xmlns:a16="http://schemas.microsoft.com/office/drawing/2014/main" val="2555926646"/>
                    </a:ext>
                  </a:extLst>
                </a:gridCol>
                <a:gridCol w="7599417">
                  <a:extLst>
                    <a:ext uri="{9D8B030D-6E8A-4147-A177-3AD203B41FA5}">
                      <a16:colId xmlns:a16="http://schemas.microsoft.com/office/drawing/2014/main" val="2616833105"/>
                    </a:ext>
                  </a:extLst>
                </a:gridCol>
              </a:tblGrid>
              <a:tr h="440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Presentation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Aetiology of Seizures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158520"/>
                  </a:ext>
                </a:extLst>
              </a:tr>
              <a:tr h="47319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</a:rPr>
                        <a:t>2-8 weeks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 Narrow" panose="020B0604020202020204" pitchFamily="34" charset="0"/>
                        </a:defRPr>
                      </a:lvl9pPr>
                    </a:lstStyle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Infection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Herpes simplex or enteroviral encephalitis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Bacterial meningitis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Head injury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Subdural hematoma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Child abuse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Inherited disorders of metabolism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</a:t>
                      </a:r>
                      <a:r>
                        <a:rPr lang="en-IN" sz="2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Aminoacidurias</a:t>
                      </a:r>
                      <a:endParaRPr lang="en-IN" sz="2400" kern="120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Urea cycle defects</a:t>
                      </a:r>
                    </a:p>
                    <a:p>
                      <a:pPr lvl="1"/>
                      <a:r>
                        <a:rPr lang="en-IN" sz="24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• Organic acidurias</a:t>
                      </a:r>
                      <a:endParaRPr lang="en-IN" sz="2800" kern="120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800" kern="120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+mn-ea"/>
                          <a:cs typeface="+mn-cs"/>
                        </a:rPr>
                        <a:t> Malformations of cortical development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278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764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8333-CE99-4647-B02F-354778BEA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5" y="703679"/>
            <a:ext cx="2159000" cy="739775"/>
          </a:xfrm>
        </p:spPr>
        <p:txBody>
          <a:bodyPr/>
          <a:lstStyle/>
          <a:p>
            <a:r>
              <a:rPr lang="en-US" b="1" dirty="0"/>
              <a:t>Etiology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70E6701-E0DD-D547-9990-86E9C90C0DC6}"/>
              </a:ext>
            </a:extLst>
          </p:cNvPr>
          <p:cNvSpPr/>
          <p:nvPr/>
        </p:nvSpPr>
        <p:spPr>
          <a:xfrm>
            <a:off x="1758042" y="1807288"/>
            <a:ext cx="4966447" cy="3431241"/>
          </a:xfrm>
          <a:prstGeom prst="ellipse">
            <a:avLst/>
          </a:prstGeom>
          <a:solidFill>
            <a:schemeClr val="accent5">
              <a:lumMod val="60000"/>
              <a:lumOff val="40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Hypoxic-Ischemic 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Encephalopathy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A028C44-BAE3-B343-B2D3-01178547363A}"/>
              </a:ext>
            </a:extLst>
          </p:cNvPr>
          <p:cNvSpPr/>
          <p:nvPr/>
        </p:nvSpPr>
        <p:spPr>
          <a:xfrm>
            <a:off x="511505" y="3820270"/>
            <a:ext cx="2391475" cy="1069383"/>
          </a:xfrm>
          <a:prstGeom prst="ellipse">
            <a:avLst/>
          </a:prstGeom>
          <a:solidFill>
            <a:schemeClr val="accent2">
              <a:lumMod val="75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Brain Malformations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3DAB4A3-7405-CD47-915C-6278F2CEAA0E}"/>
              </a:ext>
            </a:extLst>
          </p:cNvPr>
          <p:cNvSpPr/>
          <p:nvPr/>
        </p:nvSpPr>
        <p:spPr>
          <a:xfrm>
            <a:off x="1536330" y="4496752"/>
            <a:ext cx="2834898" cy="1996123"/>
          </a:xfrm>
          <a:prstGeom prst="ellipse">
            <a:avLst/>
          </a:prstGeom>
          <a:solidFill>
            <a:srgbClr val="FF000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Infarction &amp; Hemorrhage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B0DBB7-9F0A-C94E-A38D-46B309FE7B2A}"/>
              </a:ext>
            </a:extLst>
          </p:cNvPr>
          <p:cNvSpPr/>
          <p:nvPr/>
        </p:nvSpPr>
        <p:spPr>
          <a:xfrm>
            <a:off x="3369766" y="4150335"/>
            <a:ext cx="2635790" cy="1344478"/>
          </a:xfrm>
          <a:prstGeom prst="ellipse">
            <a:avLst/>
          </a:prstGeom>
          <a:solidFill>
            <a:srgbClr val="7030A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Genetic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8B3B20D-7C82-9C42-9E03-82EEBA8A1DD7}"/>
              </a:ext>
            </a:extLst>
          </p:cNvPr>
          <p:cNvSpPr/>
          <p:nvPr/>
        </p:nvSpPr>
        <p:spPr>
          <a:xfrm>
            <a:off x="5428608" y="4081020"/>
            <a:ext cx="1761528" cy="1344478"/>
          </a:xfrm>
          <a:prstGeom prst="ellipse">
            <a:avLst/>
          </a:prstGeom>
          <a:solidFill>
            <a:srgbClr val="FFFF0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Metabolic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731BA4-17E4-3A46-A072-8821DA893A0F}"/>
              </a:ext>
            </a:extLst>
          </p:cNvPr>
          <p:cNvSpPr/>
          <p:nvPr/>
        </p:nvSpPr>
        <p:spPr>
          <a:xfrm>
            <a:off x="6092515" y="3272181"/>
            <a:ext cx="2391475" cy="1344478"/>
          </a:xfrm>
          <a:prstGeom prst="ellipse">
            <a:avLst/>
          </a:prstGeom>
          <a:solidFill>
            <a:schemeClr val="bg1">
              <a:lumMod val="50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Infections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76386CA-06BA-4A4F-9B51-D7B44049804A}"/>
              </a:ext>
            </a:extLst>
          </p:cNvPr>
          <p:cNvSpPr/>
          <p:nvPr/>
        </p:nvSpPr>
        <p:spPr>
          <a:xfrm>
            <a:off x="8389878" y="869646"/>
            <a:ext cx="337467" cy="260125"/>
          </a:xfrm>
          <a:prstGeom prst="ellipse">
            <a:avLst/>
          </a:prstGeom>
          <a:solidFill>
            <a:schemeClr val="accent5">
              <a:lumMod val="60000"/>
              <a:lumOff val="40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C6ABB4-DC13-3841-9EE1-6B6DB0FEB2AA}"/>
              </a:ext>
            </a:extLst>
          </p:cNvPr>
          <p:cNvSpPr txBox="1"/>
          <p:nvPr/>
        </p:nvSpPr>
        <p:spPr>
          <a:xfrm>
            <a:off x="8852851" y="886756"/>
            <a:ext cx="1805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HIE (35 - 45%)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27D5F5-BAD4-2642-969D-B5F564A9E261}"/>
              </a:ext>
            </a:extLst>
          </p:cNvPr>
          <p:cNvSpPr/>
          <p:nvPr/>
        </p:nvSpPr>
        <p:spPr>
          <a:xfrm>
            <a:off x="8389879" y="1257683"/>
            <a:ext cx="316954" cy="301939"/>
          </a:xfrm>
          <a:prstGeom prst="ellipse">
            <a:avLst/>
          </a:prstGeom>
          <a:solidFill>
            <a:srgbClr val="FF000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97C0F0-12F4-0B46-91D3-29E2D697FEF5}"/>
              </a:ext>
            </a:extLst>
          </p:cNvPr>
          <p:cNvSpPr txBox="1"/>
          <p:nvPr/>
        </p:nvSpPr>
        <p:spPr>
          <a:xfrm>
            <a:off x="8852851" y="1276960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Infarction &amp; Hemorrhage (20-30%) 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1319EBF-7F1A-E742-9DF4-969C87596255}"/>
              </a:ext>
            </a:extLst>
          </p:cNvPr>
          <p:cNvSpPr/>
          <p:nvPr/>
        </p:nvSpPr>
        <p:spPr>
          <a:xfrm>
            <a:off x="8389878" y="1687534"/>
            <a:ext cx="316954" cy="323051"/>
          </a:xfrm>
          <a:prstGeom prst="ellipse">
            <a:avLst/>
          </a:prstGeom>
          <a:solidFill>
            <a:schemeClr val="accent2">
              <a:lumMod val="75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4494E5-9597-C147-8F5B-8C1230C20ABF}"/>
              </a:ext>
            </a:extLst>
          </p:cNvPr>
          <p:cNvSpPr txBox="1"/>
          <p:nvPr/>
        </p:nvSpPr>
        <p:spPr>
          <a:xfrm>
            <a:off x="8851700" y="1696630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Brain Malformations (5-10%)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C13B51-575A-5046-82F2-755C53C6C68A}"/>
              </a:ext>
            </a:extLst>
          </p:cNvPr>
          <p:cNvSpPr txBox="1"/>
          <p:nvPr/>
        </p:nvSpPr>
        <p:spPr>
          <a:xfrm>
            <a:off x="8851700" y="2123238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Infections (5-20%)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BDF679-5AA9-9548-A1FB-B4FF9DB04139}"/>
              </a:ext>
            </a:extLst>
          </p:cNvPr>
          <p:cNvSpPr txBox="1"/>
          <p:nvPr/>
        </p:nvSpPr>
        <p:spPr>
          <a:xfrm>
            <a:off x="8852851" y="2549846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Metabolic (7-20%)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BD1541-E53B-FB40-A3A0-4FA1F0D2CD29}"/>
              </a:ext>
            </a:extLst>
          </p:cNvPr>
          <p:cNvSpPr txBox="1"/>
          <p:nvPr/>
        </p:nvSpPr>
        <p:spPr>
          <a:xfrm>
            <a:off x="8852851" y="2911130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Genetic (6-10%)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5EFE05-1646-1E4A-8CAC-19DB8A91EACC}"/>
              </a:ext>
            </a:extLst>
          </p:cNvPr>
          <p:cNvSpPr txBox="1"/>
          <p:nvPr/>
        </p:nvSpPr>
        <p:spPr>
          <a:xfrm>
            <a:off x="8851700" y="3315549"/>
            <a:ext cx="3405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Unknown/ Other (10%)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C68A378-A20F-0C48-BF01-15AD3F82D2AC}"/>
              </a:ext>
            </a:extLst>
          </p:cNvPr>
          <p:cNvSpPr/>
          <p:nvPr/>
        </p:nvSpPr>
        <p:spPr>
          <a:xfrm>
            <a:off x="8389878" y="2138497"/>
            <a:ext cx="316954" cy="290365"/>
          </a:xfrm>
          <a:prstGeom prst="ellipse">
            <a:avLst/>
          </a:prstGeom>
          <a:solidFill>
            <a:schemeClr val="bg1">
              <a:lumMod val="50000"/>
              <a:alpha val="61000"/>
            </a:scheme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58E0CC2-4635-F340-887C-305501D7850F}"/>
              </a:ext>
            </a:extLst>
          </p:cNvPr>
          <p:cNvSpPr/>
          <p:nvPr/>
        </p:nvSpPr>
        <p:spPr>
          <a:xfrm>
            <a:off x="8389878" y="2556774"/>
            <a:ext cx="316954" cy="301893"/>
          </a:xfrm>
          <a:prstGeom prst="ellipse">
            <a:avLst/>
          </a:prstGeom>
          <a:solidFill>
            <a:srgbClr val="FFFF0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9571A36-AA82-AE47-BB6F-529D7DFF4BD2}"/>
              </a:ext>
            </a:extLst>
          </p:cNvPr>
          <p:cNvSpPr/>
          <p:nvPr/>
        </p:nvSpPr>
        <p:spPr>
          <a:xfrm>
            <a:off x="8389879" y="2986579"/>
            <a:ext cx="316954" cy="286747"/>
          </a:xfrm>
          <a:prstGeom prst="ellipse">
            <a:avLst/>
          </a:prstGeom>
          <a:solidFill>
            <a:srgbClr val="7030A0">
              <a:alpha val="61000"/>
            </a:srgbClr>
          </a:solidFill>
          <a:scene3d>
            <a:camera prst="orthographicFront"/>
            <a:lightRig rig="threePt" dir="t"/>
          </a:scene3d>
          <a:sp3d>
            <a:bevelT w="254000" h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02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Freeform 9">
            <a:extLst>
              <a:ext uri="{FF2B5EF4-FFF2-40B4-BE49-F238E27FC236}">
                <a16:creationId xmlns:a16="http://schemas.microsoft.com/office/drawing/2014/main" id="{A05FD569-5807-7646-8921-9264934D41FD}"/>
              </a:ext>
            </a:extLst>
          </p:cNvPr>
          <p:cNvSpPr>
            <a:spLocks/>
          </p:cNvSpPr>
          <p:nvPr/>
        </p:nvSpPr>
        <p:spPr bwMode="auto">
          <a:xfrm>
            <a:off x="1962211" y="5090419"/>
            <a:ext cx="1310125" cy="1042527"/>
          </a:xfrm>
          <a:custGeom>
            <a:avLst/>
            <a:gdLst>
              <a:gd name="T0" fmla="*/ 186 w 709"/>
              <a:gd name="T1" fmla="*/ 0 h 830"/>
              <a:gd name="T2" fmla="*/ 24 w 709"/>
              <a:gd name="T3" fmla="*/ 286 h 830"/>
              <a:gd name="T4" fmla="*/ 0 w 709"/>
              <a:gd name="T5" fmla="*/ 377 h 830"/>
              <a:gd name="T6" fmla="*/ 24 w 709"/>
              <a:gd name="T7" fmla="*/ 468 h 830"/>
              <a:gd name="T8" fmla="*/ 233 w 709"/>
              <a:gd name="T9" fmla="*/ 830 h 830"/>
              <a:gd name="T10" fmla="*/ 709 w 709"/>
              <a:gd name="T11" fmla="*/ 0 h 830"/>
              <a:gd name="T12" fmla="*/ 186 w 709"/>
              <a:gd name="T13" fmla="*/ 0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09" h="830">
                <a:moveTo>
                  <a:pt x="186" y="0"/>
                </a:moveTo>
                <a:cubicBezTo>
                  <a:pt x="148" y="66"/>
                  <a:pt x="24" y="286"/>
                  <a:pt x="24" y="286"/>
                </a:cubicBezTo>
                <a:cubicBezTo>
                  <a:pt x="9" y="313"/>
                  <a:pt x="0" y="344"/>
                  <a:pt x="0" y="377"/>
                </a:cubicBezTo>
                <a:cubicBezTo>
                  <a:pt x="0" y="410"/>
                  <a:pt x="9" y="441"/>
                  <a:pt x="24" y="468"/>
                </a:cubicBezTo>
                <a:cubicBezTo>
                  <a:pt x="233" y="830"/>
                  <a:pt x="233" y="830"/>
                  <a:pt x="233" y="830"/>
                </a:cubicBezTo>
                <a:cubicBezTo>
                  <a:pt x="233" y="830"/>
                  <a:pt x="569" y="242"/>
                  <a:pt x="709" y="0"/>
                </a:cubicBezTo>
                <a:lnTo>
                  <a:pt x="186" y="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31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Freeform 10">
            <a:extLst>
              <a:ext uri="{FF2B5EF4-FFF2-40B4-BE49-F238E27FC236}">
                <a16:creationId xmlns:a16="http://schemas.microsoft.com/office/drawing/2014/main" id="{4F676B72-3C36-8D48-80E3-379B9F15564D}"/>
              </a:ext>
            </a:extLst>
          </p:cNvPr>
          <p:cNvSpPr>
            <a:spLocks/>
          </p:cNvSpPr>
          <p:nvPr/>
        </p:nvSpPr>
        <p:spPr bwMode="auto">
          <a:xfrm>
            <a:off x="1962211" y="5298678"/>
            <a:ext cx="3111337" cy="1255381"/>
          </a:xfrm>
          <a:custGeom>
            <a:avLst/>
            <a:gdLst>
              <a:gd name="T0" fmla="*/ 785 w 1684"/>
              <a:gd name="T1" fmla="*/ 1000 h 1000"/>
              <a:gd name="T2" fmla="*/ 884 w 1684"/>
              <a:gd name="T3" fmla="*/ 726 h 1000"/>
              <a:gd name="T4" fmla="*/ 865 w 1684"/>
              <a:gd name="T5" fmla="*/ 726 h 1000"/>
              <a:gd name="T6" fmla="*/ 381 w 1684"/>
              <a:gd name="T7" fmla="*/ 726 h 1000"/>
              <a:gd name="T8" fmla="*/ 290 w 1684"/>
              <a:gd name="T9" fmla="*/ 702 h 1000"/>
              <a:gd name="T10" fmla="*/ 224 w 1684"/>
              <a:gd name="T11" fmla="*/ 636 h 1000"/>
              <a:gd name="T12" fmla="*/ 0 w 1684"/>
              <a:gd name="T13" fmla="*/ 246 h 1000"/>
              <a:gd name="T14" fmla="*/ 102 w 1684"/>
              <a:gd name="T15" fmla="*/ 273 h 1000"/>
              <a:gd name="T16" fmla="*/ 865 w 1684"/>
              <a:gd name="T17" fmla="*/ 273 h 1000"/>
              <a:gd name="T18" fmla="*/ 884 w 1684"/>
              <a:gd name="T19" fmla="*/ 273 h 1000"/>
              <a:gd name="T20" fmla="*/ 785 w 1684"/>
              <a:gd name="T21" fmla="*/ 0 h 1000"/>
              <a:gd name="T22" fmla="*/ 1683 w 1684"/>
              <a:gd name="T23" fmla="*/ 500 h 1000"/>
              <a:gd name="T24" fmla="*/ 1684 w 1684"/>
              <a:gd name="T25" fmla="*/ 500 h 1000"/>
              <a:gd name="T26" fmla="*/ 785 w 1684"/>
              <a:gd name="T2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1000">
                <a:moveTo>
                  <a:pt x="785" y="1000"/>
                </a:moveTo>
                <a:cubicBezTo>
                  <a:pt x="884" y="726"/>
                  <a:pt x="884" y="726"/>
                  <a:pt x="884" y="726"/>
                </a:cubicBezTo>
                <a:cubicBezTo>
                  <a:pt x="865" y="726"/>
                  <a:pt x="865" y="726"/>
                  <a:pt x="865" y="726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50" y="726"/>
                  <a:pt x="319" y="719"/>
                  <a:pt x="290" y="702"/>
                </a:cubicBezTo>
                <a:cubicBezTo>
                  <a:pt x="262" y="686"/>
                  <a:pt x="240" y="662"/>
                  <a:pt x="224" y="63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46"/>
                  <a:pt x="39" y="273"/>
                  <a:pt x="102" y="273"/>
                </a:cubicBezTo>
                <a:cubicBezTo>
                  <a:pt x="165" y="273"/>
                  <a:pt x="865" y="273"/>
                  <a:pt x="865" y="273"/>
                </a:cubicBezTo>
                <a:cubicBezTo>
                  <a:pt x="884" y="273"/>
                  <a:pt x="884" y="273"/>
                  <a:pt x="884" y="273"/>
                </a:cubicBezTo>
                <a:cubicBezTo>
                  <a:pt x="785" y="0"/>
                  <a:pt x="785" y="0"/>
                  <a:pt x="785" y="0"/>
                </a:cubicBezTo>
                <a:cubicBezTo>
                  <a:pt x="1015" y="200"/>
                  <a:pt x="1385" y="389"/>
                  <a:pt x="1683" y="500"/>
                </a:cubicBezTo>
                <a:cubicBezTo>
                  <a:pt x="1683" y="500"/>
                  <a:pt x="1683" y="500"/>
                  <a:pt x="1684" y="500"/>
                </a:cubicBezTo>
                <a:cubicBezTo>
                  <a:pt x="1385" y="611"/>
                  <a:pt x="1015" y="799"/>
                  <a:pt x="785" y="1000"/>
                </a:cubicBezTo>
                <a:close/>
              </a:path>
            </a:pathLst>
          </a:custGeom>
          <a:gradFill flip="none" rotWithShape="1">
            <a:gsLst>
              <a:gs pos="21000">
                <a:schemeClr val="accent6">
                  <a:lumMod val="40000"/>
                  <a:lumOff val="60000"/>
                </a:schemeClr>
              </a:gs>
              <a:gs pos="62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lin ang="27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04114E-2AF5-204C-9A09-3943AF7AD07F}"/>
              </a:ext>
            </a:extLst>
          </p:cNvPr>
          <p:cNvSpPr txBox="1"/>
          <p:nvPr/>
        </p:nvSpPr>
        <p:spPr>
          <a:xfrm>
            <a:off x="2237797" y="5156559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sp>
        <p:nvSpPr>
          <p:cNvPr id="59" name="Freeform 5">
            <a:extLst>
              <a:ext uri="{FF2B5EF4-FFF2-40B4-BE49-F238E27FC236}">
                <a16:creationId xmlns:a16="http://schemas.microsoft.com/office/drawing/2014/main" id="{F5996738-6A7D-9649-A04C-B5916C3C82F4}"/>
              </a:ext>
            </a:extLst>
          </p:cNvPr>
          <p:cNvSpPr>
            <a:spLocks/>
          </p:cNvSpPr>
          <p:nvPr/>
        </p:nvSpPr>
        <p:spPr bwMode="auto">
          <a:xfrm>
            <a:off x="1962211" y="3796462"/>
            <a:ext cx="1491760" cy="1254237"/>
          </a:xfrm>
          <a:custGeom>
            <a:avLst/>
            <a:gdLst>
              <a:gd name="T0" fmla="*/ 284 w 807"/>
              <a:gd name="T1" fmla="*/ 0 h 998"/>
              <a:gd name="T2" fmla="*/ 24 w 807"/>
              <a:gd name="T3" fmla="*/ 454 h 998"/>
              <a:gd name="T4" fmla="*/ 0 w 807"/>
              <a:gd name="T5" fmla="*/ 545 h 998"/>
              <a:gd name="T6" fmla="*/ 24 w 807"/>
              <a:gd name="T7" fmla="*/ 636 h 998"/>
              <a:gd name="T8" fmla="*/ 233 w 807"/>
              <a:gd name="T9" fmla="*/ 998 h 998"/>
              <a:gd name="T10" fmla="*/ 807 w 807"/>
              <a:gd name="T11" fmla="*/ 0 h 998"/>
              <a:gd name="T12" fmla="*/ 284 w 807"/>
              <a:gd name="T13" fmla="*/ 0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07" h="998">
                <a:moveTo>
                  <a:pt x="284" y="0"/>
                </a:moveTo>
                <a:cubicBezTo>
                  <a:pt x="246" y="66"/>
                  <a:pt x="24" y="454"/>
                  <a:pt x="24" y="454"/>
                </a:cubicBezTo>
                <a:cubicBezTo>
                  <a:pt x="9" y="481"/>
                  <a:pt x="0" y="512"/>
                  <a:pt x="0" y="545"/>
                </a:cubicBezTo>
                <a:cubicBezTo>
                  <a:pt x="0" y="578"/>
                  <a:pt x="9" y="609"/>
                  <a:pt x="24" y="636"/>
                </a:cubicBezTo>
                <a:cubicBezTo>
                  <a:pt x="233" y="998"/>
                  <a:pt x="233" y="998"/>
                  <a:pt x="233" y="998"/>
                </a:cubicBezTo>
                <a:cubicBezTo>
                  <a:pt x="233" y="998"/>
                  <a:pt x="667" y="242"/>
                  <a:pt x="807" y="0"/>
                </a:cubicBezTo>
                <a:lnTo>
                  <a:pt x="284" y="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31000">
                <a:schemeClr val="tx1">
                  <a:lumMod val="75000"/>
                  <a:lumOff val="2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reeform 6">
            <a:extLst>
              <a:ext uri="{FF2B5EF4-FFF2-40B4-BE49-F238E27FC236}">
                <a16:creationId xmlns:a16="http://schemas.microsoft.com/office/drawing/2014/main" id="{6E5A8CE3-92F4-0A40-A08B-6023E50D81D8}"/>
              </a:ext>
            </a:extLst>
          </p:cNvPr>
          <p:cNvSpPr>
            <a:spLocks/>
          </p:cNvSpPr>
          <p:nvPr/>
        </p:nvSpPr>
        <p:spPr bwMode="auto">
          <a:xfrm>
            <a:off x="1885104" y="4241157"/>
            <a:ext cx="3111337" cy="1255381"/>
          </a:xfrm>
          <a:custGeom>
            <a:avLst/>
            <a:gdLst>
              <a:gd name="T0" fmla="*/ 785 w 1684"/>
              <a:gd name="T1" fmla="*/ 999 h 999"/>
              <a:gd name="T2" fmla="*/ 884 w 1684"/>
              <a:gd name="T3" fmla="*/ 726 h 999"/>
              <a:gd name="T4" fmla="*/ 865 w 1684"/>
              <a:gd name="T5" fmla="*/ 726 h 999"/>
              <a:gd name="T6" fmla="*/ 381 w 1684"/>
              <a:gd name="T7" fmla="*/ 726 h 999"/>
              <a:gd name="T8" fmla="*/ 290 w 1684"/>
              <a:gd name="T9" fmla="*/ 702 h 999"/>
              <a:gd name="T10" fmla="*/ 224 w 1684"/>
              <a:gd name="T11" fmla="*/ 636 h 999"/>
              <a:gd name="T12" fmla="*/ 0 w 1684"/>
              <a:gd name="T13" fmla="*/ 246 h 999"/>
              <a:gd name="T14" fmla="*/ 102 w 1684"/>
              <a:gd name="T15" fmla="*/ 273 h 999"/>
              <a:gd name="T16" fmla="*/ 865 w 1684"/>
              <a:gd name="T17" fmla="*/ 273 h 999"/>
              <a:gd name="T18" fmla="*/ 884 w 1684"/>
              <a:gd name="T19" fmla="*/ 273 h 999"/>
              <a:gd name="T20" fmla="*/ 785 w 1684"/>
              <a:gd name="T21" fmla="*/ 0 h 999"/>
              <a:gd name="T22" fmla="*/ 1683 w 1684"/>
              <a:gd name="T23" fmla="*/ 500 h 999"/>
              <a:gd name="T24" fmla="*/ 1684 w 1684"/>
              <a:gd name="T25" fmla="*/ 500 h 999"/>
              <a:gd name="T26" fmla="*/ 785 w 1684"/>
              <a:gd name="T27" fmla="*/ 999 h 9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84" h="999">
                <a:moveTo>
                  <a:pt x="785" y="999"/>
                </a:moveTo>
                <a:cubicBezTo>
                  <a:pt x="884" y="726"/>
                  <a:pt x="884" y="726"/>
                  <a:pt x="884" y="726"/>
                </a:cubicBezTo>
                <a:cubicBezTo>
                  <a:pt x="865" y="726"/>
                  <a:pt x="865" y="726"/>
                  <a:pt x="865" y="726"/>
                </a:cubicBezTo>
                <a:cubicBezTo>
                  <a:pt x="381" y="726"/>
                  <a:pt x="381" y="726"/>
                  <a:pt x="381" y="726"/>
                </a:cubicBezTo>
                <a:cubicBezTo>
                  <a:pt x="350" y="726"/>
                  <a:pt x="319" y="719"/>
                  <a:pt x="290" y="702"/>
                </a:cubicBezTo>
                <a:cubicBezTo>
                  <a:pt x="262" y="686"/>
                  <a:pt x="240" y="662"/>
                  <a:pt x="224" y="636"/>
                </a:cubicBezTo>
                <a:cubicBezTo>
                  <a:pt x="0" y="246"/>
                  <a:pt x="0" y="246"/>
                  <a:pt x="0" y="246"/>
                </a:cubicBezTo>
                <a:cubicBezTo>
                  <a:pt x="0" y="246"/>
                  <a:pt x="39" y="273"/>
                  <a:pt x="102" y="273"/>
                </a:cubicBezTo>
                <a:cubicBezTo>
                  <a:pt x="165" y="273"/>
                  <a:pt x="865" y="273"/>
                  <a:pt x="865" y="273"/>
                </a:cubicBezTo>
                <a:cubicBezTo>
                  <a:pt x="884" y="273"/>
                  <a:pt x="884" y="273"/>
                  <a:pt x="884" y="273"/>
                </a:cubicBezTo>
                <a:cubicBezTo>
                  <a:pt x="785" y="0"/>
                  <a:pt x="785" y="0"/>
                  <a:pt x="785" y="0"/>
                </a:cubicBezTo>
                <a:cubicBezTo>
                  <a:pt x="1015" y="200"/>
                  <a:pt x="1385" y="389"/>
                  <a:pt x="1683" y="500"/>
                </a:cubicBezTo>
                <a:cubicBezTo>
                  <a:pt x="1683" y="500"/>
                  <a:pt x="1683" y="500"/>
                  <a:pt x="1684" y="500"/>
                </a:cubicBezTo>
                <a:cubicBezTo>
                  <a:pt x="1385" y="610"/>
                  <a:pt x="1015" y="799"/>
                  <a:pt x="785" y="999"/>
                </a:cubicBezTo>
                <a:close/>
              </a:path>
            </a:pathLst>
          </a:custGeom>
          <a:gradFill flip="none" rotWithShape="1">
            <a:gsLst>
              <a:gs pos="18000">
                <a:srgbClr val="D8E5EE"/>
              </a:gs>
              <a:gs pos="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lin ang="2400000" scaled="0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1218987"/>
            <a:endParaRPr lang="en-US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77330BA-DB5B-1648-B40F-C126CEB8770E}"/>
              </a:ext>
            </a:extLst>
          </p:cNvPr>
          <p:cNvSpPr txBox="1"/>
          <p:nvPr/>
        </p:nvSpPr>
        <p:spPr>
          <a:xfrm>
            <a:off x="2206847" y="4133042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799889" y="284343"/>
            <a:ext cx="5064369" cy="711081"/>
          </a:xfrm>
        </p:spPr>
        <p:txBody>
          <a:bodyPr/>
          <a:lstStyle/>
          <a:p>
            <a:r>
              <a:rPr lang="en-US" b="1" dirty="0"/>
              <a:t>Neonatal Seizures - Types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925419" y="2754384"/>
            <a:ext cx="3148129" cy="1733730"/>
            <a:chOff x="2340172" y="4279900"/>
            <a:chExt cx="2971604" cy="2405062"/>
          </a:xfrm>
          <a:effectLst>
            <a:outerShdw blurRad="88900" dist="38100" sx="102000" sy="102000" algn="t" rotWithShape="0">
              <a:prstClr val="black">
                <a:alpha val="31000"/>
              </a:prstClr>
            </a:outerShdw>
          </a:effectLst>
        </p:grpSpPr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2340172" y="4279900"/>
              <a:ext cx="1408113" cy="1739900"/>
            </a:xfrm>
            <a:custGeom>
              <a:avLst/>
              <a:gdLst>
                <a:gd name="T0" fmla="*/ 284 w 807"/>
                <a:gd name="T1" fmla="*/ 0 h 998"/>
                <a:gd name="T2" fmla="*/ 24 w 807"/>
                <a:gd name="T3" fmla="*/ 454 h 998"/>
                <a:gd name="T4" fmla="*/ 0 w 807"/>
                <a:gd name="T5" fmla="*/ 545 h 998"/>
                <a:gd name="T6" fmla="*/ 24 w 807"/>
                <a:gd name="T7" fmla="*/ 636 h 998"/>
                <a:gd name="T8" fmla="*/ 233 w 807"/>
                <a:gd name="T9" fmla="*/ 998 h 998"/>
                <a:gd name="T10" fmla="*/ 807 w 807"/>
                <a:gd name="T11" fmla="*/ 0 h 998"/>
                <a:gd name="T12" fmla="*/ 284 w 807"/>
                <a:gd name="T13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998">
                  <a:moveTo>
                    <a:pt x="284" y="0"/>
                  </a:moveTo>
                  <a:cubicBezTo>
                    <a:pt x="246" y="66"/>
                    <a:pt x="24" y="454"/>
                    <a:pt x="24" y="454"/>
                  </a:cubicBezTo>
                  <a:cubicBezTo>
                    <a:pt x="9" y="481"/>
                    <a:pt x="0" y="512"/>
                    <a:pt x="0" y="545"/>
                  </a:cubicBezTo>
                  <a:cubicBezTo>
                    <a:pt x="0" y="578"/>
                    <a:pt x="9" y="609"/>
                    <a:pt x="24" y="636"/>
                  </a:cubicBezTo>
                  <a:cubicBezTo>
                    <a:pt x="233" y="998"/>
                    <a:pt x="233" y="998"/>
                    <a:pt x="233" y="998"/>
                  </a:cubicBezTo>
                  <a:cubicBezTo>
                    <a:pt x="233" y="998"/>
                    <a:pt x="667" y="242"/>
                    <a:pt x="807" y="0"/>
                  </a:cubicBezTo>
                  <a:lnTo>
                    <a:pt x="28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31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 6"/>
            <p:cNvSpPr>
              <a:spLocks/>
            </p:cNvSpPr>
            <p:nvPr/>
          </p:nvSpPr>
          <p:spPr bwMode="auto">
            <a:xfrm>
              <a:off x="2374901" y="4943475"/>
              <a:ext cx="2936875" cy="1741487"/>
            </a:xfrm>
            <a:custGeom>
              <a:avLst/>
              <a:gdLst>
                <a:gd name="T0" fmla="*/ 785 w 1684"/>
                <a:gd name="T1" fmla="*/ 999 h 999"/>
                <a:gd name="T2" fmla="*/ 884 w 1684"/>
                <a:gd name="T3" fmla="*/ 726 h 999"/>
                <a:gd name="T4" fmla="*/ 865 w 1684"/>
                <a:gd name="T5" fmla="*/ 726 h 999"/>
                <a:gd name="T6" fmla="*/ 381 w 1684"/>
                <a:gd name="T7" fmla="*/ 726 h 999"/>
                <a:gd name="T8" fmla="*/ 290 w 1684"/>
                <a:gd name="T9" fmla="*/ 702 h 999"/>
                <a:gd name="T10" fmla="*/ 224 w 1684"/>
                <a:gd name="T11" fmla="*/ 636 h 999"/>
                <a:gd name="T12" fmla="*/ 0 w 1684"/>
                <a:gd name="T13" fmla="*/ 246 h 999"/>
                <a:gd name="T14" fmla="*/ 102 w 1684"/>
                <a:gd name="T15" fmla="*/ 273 h 999"/>
                <a:gd name="T16" fmla="*/ 865 w 1684"/>
                <a:gd name="T17" fmla="*/ 273 h 999"/>
                <a:gd name="T18" fmla="*/ 884 w 1684"/>
                <a:gd name="T19" fmla="*/ 273 h 999"/>
                <a:gd name="T20" fmla="*/ 785 w 1684"/>
                <a:gd name="T21" fmla="*/ 0 h 999"/>
                <a:gd name="T22" fmla="*/ 1683 w 1684"/>
                <a:gd name="T23" fmla="*/ 500 h 999"/>
                <a:gd name="T24" fmla="*/ 1684 w 1684"/>
                <a:gd name="T25" fmla="*/ 500 h 999"/>
                <a:gd name="T26" fmla="*/ 785 w 1684"/>
                <a:gd name="T27" fmla="*/ 999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4" h="999">
                  <a:moveTo>
                    <a:pt x="785" y="999"/>
                  </a:moveTo>
                  <a:cubicBezTo>
                    <a:pt x="884" y="726"/>
                    <a:pt x="884" y="726"/>
                    <a:pt x="884" y="726"/>
                  </a:cubicBezTo>
                  <a:cubicBezTo>
                    <a:pt x="865" y="726"/>
                    <a:pt x="865" y="726"/>
                    <a:pt x="865" y="726"/>
                  </a:cubicBezTo>
                  <a:cubicBezTo>
                    <a:pt x="381" y="726"/>
                    <a:pt x="381" y="726"/>
                    <a:pt x="381" y="726"/>
                  </a:cubicBezTo>
                  <a:cubicBezTo>
                    <a:pt x="350" y="726"/>
                    <a:pt x="319" y="719"/>
                    <a:pt x="290" y="702"/>
                  </a:cubicBezTo>
                  <a:cubicBezTo>
                    <a:pt x="262" y="686"/>
                    <a:pt x="240" y="662"/>
                    <a:pt x="224" y="636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6"/>
                    <a:pt x="39" y="273"/>
                    <a:pt x="102" y="273"/>
                  </a:cubicBezTo>
                  <a:cubicBezTo>
                    <a:pt x="165" y="273"/>
                    <a:pt x="865" y="273"/>
                    <a:pt x="865" y="273"/>
                  </a:cubicBezTo>
                  <a:cubicBezTo>
                    <a:pt x="884" y="273"/>
                    <a:pt x="884" y="273"/>
                    <a:pt x="884" y="273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1015" y="200"/>
                    <a:pt x="1385" y="389"/>
                    <a:pt x="1683" y="500"/>
                  </a:cubicBezTo>
                  <a:cubicBezTo>
                    <a:pt x="1683" y="500"/>
                    <a:pt x="1683" y="500"/>
                    <a:pt x="1684" y="500"/>
                  </a:cubicBezTo>
                  <a:cubicBezTo>
                    <a:pt x="1385" y="610"/>
                    <a:pt x="1015" y="799"/>
                    <a:pt x="785" y="999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lumMod val="50000"/>
                  </a:schemeClr>
                </a:gs>
                <a:gs pos="0">
                  <a:schemeClr val="tx2">
                    <a:lumMod val="20000"/>
                    <a:lumOff val="80000"/>
                  </a:schemeClr>
                </a:gs>
                <a:gs pos="55000">
                  <a:schemeClr val="tx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931339" y="1582452"/>
            <a:ext cx="3142209" cy="1732586"/>
            <a:chOff x="2345760" y="2489200"/>
            <a:chExt cx="2966016" cy="2403475"/>
          </a:xfrm>
          <a:effectLst>
            <a:outerShdw blurRad="88900" dist="38100" sx="102000" sy="102000" algn="t" rotWithShape="0">
              <a:prstClr val="black">
                <a:alpha val="31000"/>
              </a:prstClr>
            </a:outerShdw>
          </a:effectLst>
        </p:grpSpPr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2345760" y="2489200"/>
              <a:ext cx="1408113" cy="1738312"/>
            </a:xfrm>
            <a:custGeom>
              <a:avLst/>
              <a:gdLst>
                <a:gd name="T0" fmla="*/ 284 w 807"/>
                <a:gd name="T1" fmla="*/ 0 h 998"/>
                <a:gd name="T2" fmla="*/ 24 w 807"/>
                <a:gd name="T3" fmla="*/ 454 h 998"/>
                <a:gd name="T4" fmla="*/ 0 w 807"/>
                <a:gd name="T5" fmla="*/ 545 h 998"/>
                <a:gd name="T6" fmla="*/ 24 w 807"/>
                <a:gd name="T7" fmla="*/ 636 h 998"/>
                <a:gd name="T8" fmla="*/ 233 w 807"/>
                <a:gd name="T9" fmla="*/ 998 h 998"/>
                <a:gd name="T10" fmla="*/ 807 w 807"/>
                <a:gd name="T11" fmla="*/ 0 h 998"/>
                <a:gd name="T12" fmla="*/ 284 w 807"/>
                <a:gd name="T13" fmla="*/ 0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998">
                  <a:moveTo>
                    <a:pt x="284" y="0"/>
                  </a:moveTo>
                  <a:cubicBezTo>
                    <a:pt x="246" y="66"/>
                    <a:pt x="24" y="454"/>
                    <a:pt x="24" y="454"/>
                  </a:cubicBezTo>
                  <a:cubicBezTo>
                    <a:pt x="9" y="481"/>
                    <a:pt x="0" y="512"/>
                    <a:pt x="0" y="545"/>
                  </a:cubicBezTo>
                  <a:cubicBezTo>
                    <a:pt x="0" y="578"/>
                    <a:pt x="9" y="609"/>
                    <a:pt x="24" y="636"/>
                  </a:cubicBezTo>
                  <a:cubicBezTo>
                    <a:pt x="233" y="998"/>
                    <a:pt x="233" y="998"/>
                    <a:pt x="233" y="998"/>
                  </a:cubicBezTo>
                  <a:cubicBezTo>
                    <a:pt x="233" y="998"/>
                    <a:pt x="667" y="242"/>
                    <a:pt x="807" y="0"/>
                  </a:cubicBezTo>
                  <a:lnTo>
                    <a:pt x="28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31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374901" y="3152775"/>
              <a:ext cx="2936875" cy="1739900"/>
            </a:xfrm>
            <a:custGeom>
              <a:avLst/>
              <a:gdLst>
                <a:gd name="T0" fmla="*/ 785 w 1684"/>
                <a:gd name="T1" fmla="*/ 999 h 999"/>
                <a:gd name="T2" fmla="*/ 884 w 1684"/>
                <a:gd name="T3" fmla="*/ 726 h 999"/>
                <a:gd name="T4" fmla="*/ 865 w 1684"/>
                <a:gd name="T5" fmla="*/ 726 h 999"/>
                <a:gd name="T6" fmla="*/ 381 w 1684"/>
                <a:gd name="T7" fmla="*/ 726 h 999"/>
                <a:gd name="T8" fmla="*/ 290 w 1684"/>
                <a:gd name="T9" fmla="*/ 702 h 999"/>
                <a:gd name="T10" fmla="*/ 224 w 1684"/>
                <a:gd name="T11" fmla="*/ 636 h 999"/>
                <a:gd name="T12" fmla="*/ 0 w 1684"/>
                <a:gd name="T13" fmla="*/ 246 h 999"/>
                <a:gd name="T14" fmla="*/ 102 w 1684"/>
                <a:gd name="T15" fmla="*/ 273 h 999"/>
                <a:gd name="T16" fmla="*/ 865 w 1684"/>
                <a:gd name="T17" fmla="*/ 273 h 999"/>
                <a:gd name="T18" fmla="*/ 884 w 1684"/>
                <a:gd name="T19" fmla="*/ 273 h 999"/>
                <a:gd name="T20" fmla="*/ 785 w 1684"/>
                <a:gd name="T21" fmla="*/ 0 h 999"/>
                <a:gd name="T22" fmla="*/ 1683 w 1684"/>
                <a:gd name="T23" fmla="*/ 500 h 999"/>
                <a:gd name="T24" fmla="*/ 1684 w 1684"/>
                <a:gd name="T25" fmla="*/ 500 h 999"/>
                <a:gd name="T26" fmla="*/ 785 w 1684"/>
                <a:gd name="T27" fmla="*/ 999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4" h="999">
                  <a:moveTo>
                    <a:pt x="785" y="999"/>
                  </a:moveTo>
                  <a:cubicBezTo>
                    <a:pt x="884" y="726"/>
                    <a:pt x="884" y="726"/>
                    <a:pt x="884" y="726"/>
                  </a:cubicBezTo>
                  <a:cubicBezTo>
                    <a:pt x="865" y="726"/>
                    <a:pt x="865" y="726"/>
                    <a:pt x="865" y="726"/>
                  </a:cubicBezTo>
                  <a:cubicBezTo>
                    <a:pt x="381" y="726"/>
                    <a:pt x="381" y="726"/>
                    <a:pt x="381" y="726"/>
                  </a:cubicBezTo>
                  <a:cubicBezTo>
                    <a:pt x="350" y="726"/>
                    <a:pt x="319" y="719"/>
                    <a:pt x="290" y="702"/>
                  </a:cubicBezTo>
                  <a:cubicBezTo>
                    <a:pt x="262" y="686"/>
                    <a:pt x="240" y="662"/>
                    <a:pt x="224" y="636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6"/>
                    <a:pt x="39" y="273"/>
                    <a:pt x="102" y="273"/>
                  </a:cubicBezTo>
                  <a:cubicBezTo>
                    <a:pt x="165" y="273"/>
                    <a:pt x="865" y="273"/>
                    <a:pt x="865" y="273"/>
                  </a:cubicBezTo>
                  <a:cubicBezTo>
                    <a:pt x="884" y="273"/>
                    <a:pt x="884" y="273"/>
                    <a:pt x="884" y="273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1015" y="200"/>
                    <a:pt x="1385" y="389"/>
                    <a:pt x="1683" y="500"/>
                  </a:cubicBezTo>
                  <a:cubicBezTo>
                    <a:pt x="1683" y="500"/>
                    <a:pt x="1683" y="500"/>
                    <a:pt x="1684" y="500"/>
                  </a:cubicBezTo>
                  <a:cubicBezTo>
                    <a:pt x="1385" y="610"/>
                    <a:pt x="1015" y="799"/>
                    <a:pt x="785" y="999"/>
                  </a:cubicBezTo>
                  <a:close/>
                </a:path>
              </a:pathLst>
            </a:custGeom>
            <a:gradFill>
              <a:gsLst>
                <a:gs pos="100000">
                  <a:schemeClr val="accent3">
                    <a:lumMod val="50000"/>
                  </a:schemeClr>
                </a:gs>
                <a:gs pos="0">
                  <a:schemeClr val="accent3">
                    <a:lumMod val="20000"/>
                    <a:lumOff val="80000"/>
                  </a:schemeClr>
                </a:gs>
                <a:gs pos="51000">
                  <a:schemeClr val="accent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931261" y="639883"/>
            <a:ext cx="3142287" cy="1523165"/>
            <a:chOff x="2345686" y="1014413"/>
            <a:chExt cx="2966090" cy="2112962"/>
          </a:xfrm>
          <a:effectLst>
            <a:outerShdw blurRad="88900" dist="38100" sx="102000" sy="102000" algn="t" rotWithShape="0">
              <a:prstClr val="black">
                <a:alpha val="31000"/>
              </a:prstClr>
            </a:outerShdw>
          </a:effectLst>
        </p:grpSpPr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2345686" y="1014413"/>
              <a:ext cx="1236663" cy="1446212"/>
            </a:xfrm>
            <a:custGeom>
              <a:avLst/>
              <a:gdLst>
                <a:gd name="T0" fmla="*/ 186 w 709"/>
                <a:gd name="T1" fmla="*/ 0 h 830"/>
                <a:gd name="T2" fmla="*/ 24 w 709"/>
                <a:gd name="T3" fmla="*/ 286 h 830"/>
                <a:gd name="T4" fmla="*/ 0 w 709"/>
                <a:gd name="T5" fmla="*/ 377 h 830"/>
                <a:gd name="T6" fmla="*/ 24 w 709"/>
                <a:gd name="T7" fmla="*/ 468 h 830"/>
                <a:gd name="T8" fmla="*/ 233 w 709"/>
                <a:gd name="T9" fmla="*/ 830 h 830"/>
                <a:gd name="T10" fmla="*/ 709 w 709"/>
                <a:gd name="T11" fmla="*/ 0 h 830"/>
                <a:gd name="T12" fmla="*/ 186 w 709"/>
                <a:gd name="T13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30">
                  <a:moveTo>
                    <a:pt x="186" y="0"/>
                  </a:moveTo>
                  <a:cubicBezTo>
                    <a:pt x="148" y="66"/>
                    <a:pt x="24" y="286"/>
                    <a:pt x="24" y="286"/>
                  </a:cubicBezTo>
                  <a:cubicBezTo>
                    <a:pt x="9" y="313"/>
                    <a:pt x="0" y="344"/>
                    <a:pt x="0" y="377"/>
                  </a:cubicBezTo>
                  <a:cubicBezTo>
                    <a:pt x="0" y="410"/>
                    <a:pt x="9" y="441"/>
                    <a:pt x="24" y="468"/>
                  </a:cubicBezTo>
                  <a:cubicBezTo>
                    <a:pt x="233" y="830"/>
                    <a:pt x="233" y="830"/>
                    <a:pt x="233" y="830"/>
                  </a:cubicBezTo>
                  <a:cubicBezTo>
                    <a:pt x="233" y="830"/>
                    <a:pt x="569" y="242"/>
                    <a:pt x="709" y="0"/>
                  </a:cubicBezTo>
                  <a:lnTo>
                    <a:pt x="18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31000">
                  <a:schemeClr val="tx1">
                    <a:lumMod val="75000"/>
                    <a:lumOff val="25000"/>
                  </a:schemeClr>
                </a:gs>
                <a:gs pos="100000">
                  <a:schemeClr val="tx1">
                    <a:lumMod val="50000"/>
                    <a:lumOff val="50000"/>
                  </a:scheme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2374901" y="1385888"/>
              <a:ext cx="2936875" cy="1741487"/>
            </a:xfrm>
            <a:custGeom>
              <a:avLst/>
              <a:gdLst>
                <a:gd name="T0" fmla="*/ 785 w 1684"/>
                <a:gd name="T1" fmla="*/ 1000 h 1000"/>
                <a:gd name="T2" fmla="*/ 884 w 1684"/>
                <a:gd name="T3" fmla="*/ 726 h 1000"/>
                <a:gd name="T4" fmla="*/ 865 w 1684"/>
                <a:gd name="T5" fmla="*/ 726 h 1000"/>
                <a:gd name="T6" fmla="*/ 381 w 1684"/>
                <a:gd name="T7" fmla="*/ 726 h 1000"/>
                <a:gd name="T8" fmla="*/ 290 w 1684"/>
                <a:gd name="T9" fmla="*/ 702 h 1000"/>
                <a:gd name="T10" fmla="*/ 224 w 1684"/>
                <a:gd name="T11" fmla="*/ 636 h 1000"/>
                <a:gd name="T12" fmla="*/ 0 w 1684"/>
                <a:gd name="T13" fmla="*/ 246 h 1000"/>
                <a:gd name="T14" fmla="*/ 102 w 1684"/>
                <a:gd name="T15" fmla="*/ 273 h 1000"/>
                <a:gd name="T16" fmla="*/ 865 w 1684"/>
                <a:gd name="T17" fmla="*/ 273 h 1000"/>
                <a:gd name="T18" fmla="*/ 884 w 1684"/>
                <a:gd name="T19" fmla="*/ 273 h 1000"/>
                <a:gd name="T20" fmla="*/ 785 w 1684"/>
                <a:gd name="T21" fmla="*/ 0 h 1000"/>
                <a:gd name="T22" fmla="*/ 1683 w 1684"/>
                <a:gd name="T23" fmla="*/ 500 h 1000"/>
                <a:gd name="T24" fmla="*/ 1684 w 1684"/>
                <a:gd name="T25" fmla="*/ 500 h 1000"/>
                <a:gd name="T26" fmla="*/ 785 w 1684"/>
                <a:gd name="T2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4" h="1000">
                  <a:moveTo>
                    <a:pt x="785" y="1000"/>
                  </a:moveTo>
                  <a:cubicBezTo>
                    <a:pt x="884" y="726"/>
                    <a:pt x="884" y="726"/>
                    <a:pt x="884" y="726"/>
                  </a:cubicBezTo>
                  <a:cubicBezTo>
                    <a:pt x="865" y="726"/>
                    <a:pt x="865" y="726"/>
                    <a:pt x="865" y="726"/>
                  </a:cubicBezTo>
                  <a:cubicBezTo>
                    <a:pt x="381" y="726"/>
                    <a:pt x="381" y="726"/>
                    <a:pt x="381" y="726"/>
                  </a:cubicBezTo>
                  <a:cubicBezTo>
                    <a:pt x="350" y="726"/>
                    <a:pt x="319" y="719"/>
                    <a:pt x="290" y="702"/>
                  </a:cubicBezTo>
                  <a:cubicBezTo>
                    <a:pt x="262" y="686"/>
                    <a:pt x="240" y="662"/>
                    <a:pt x="224" y="636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6"/>
                    <a:pt x="39" y="273"/>
                    <a:pt x="102" y="273"/>
                  </a:cubicBezTo>
                  <a:cubicBezTo>
                    <a:pt x="165" y="273"/>
                    <a:pt x="865" y="273"/>
                    <a:pt x="865" y="273"/>
                  </a:cubicBezTo>
                  <a:cubicBezTo>
                    <a:pt x="884" y="273"/>
                    <a:pt x="884" y="273"/>
                    <a:pt x="884" y="273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1015" y="200"/>
                    <a:pt x="1385" y="389"/>
                    <a:pt x="1683" y="500"/>
                  </a:cubicBezTo>
                  <a:cubicBezTo>
                    <a:pt x="1683" y="500"/>
                    <a:pt x="1683" y="500"/>
                    <a:pt x="1684" y="500"/>
                  </a:cubicBezTo>
                  <a:cubicBezTo>
                    <a:pt x="1385" y="611"/>
                    <a:pt x="1015" y="799"/>
                    <a:pt x="785" y="100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bg2">
                    <a:lumMod val="50000"/>
                  </a:schemeClr>
                </a:gs>
                <a:gs pos="0">
                  <a:schemeClr val="bg2">
                    <a:lumMod val="20000"/>
                    <a:lumOff val="80000"/>
                  </a:schemeClr>
                </a:gs>
                <a:gs pos="51000">
                  <a:schemeClr val="bg2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1218987"/>
              <a:endParaRPr lang="en-US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206847" y="706023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06847" y="1829129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206847" y="2968928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2112" y="1290798"/>
            <a:ext cx="1908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IN" sz="2800" dirty="0"/>
              <a:t>Subtle</a:t>
            </a:r>
            <a:endParaRPr lang="en-US" sz="28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92112" y="2421627"/>
            <a:ext cx="1908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IN" sz="2800" dirty="0" err="1"/>
              <a:t>Clonic</a:t>
            </a:r>
            <a:endParaRPr lang="en-US" sz="28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92112" y="3582600"/>
            <a:ext cx="1908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IN" sz="2800" dirty="0"/>
              <a:t>Tonic</a:t>
            </a:r>
            <a:endParaRPr lang="en-US" sz="28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BABD392-1FB2-B140-B794-01A250ACE9A8}"/>
              </a:ext>
            </a:extLst>
          </p:cNvPr>
          <p:cNvSpPr txBox="1"/>
          <p:nvPr/>
        </p:nvSpPr>
        <p:spPr>
          <a:xfrm>
            <a:off x="5392112" y="4733010"/>
            <a:ext cx="1908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IN" sz="2800" dirty="0"/>
              <a:t>Spasms</a:t>
            </a:r>
            <a:endParaRPr lang="en-US" sz="28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FC5D4A9-3923-044B-BBD0-62ACCCE5B670}"/>
              </a:ext>
            </a:extLst>
          </p:cNvPr>
          <p:cNvSpPr txBox="1"/>
          <p:nvPr/>
        </p:nvSpPr>
        <p:spPr>
          <a:xfrm>
            <a:off x="5392112" y="5883420"/>
            <a:ext cx="1908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IN" sz="2800" dirty="0"/>
              <a:t>Myoclonic</a:t>
            </a:r>
            <a:endParaRPr lang="en-US" sz="2800" dirty="0">
              <a:solidFill>
                <a:srgbClr val="000000">
                  <a:lumMod val="75000"/>
                  <a:lumOff val="2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22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995B6AA-A157-A34C-BE12-DEADF5609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5812" y="621439"/>
            <a:ext cx="5450084" cy="1325563"/>
          </a:xfrm>
        </p:spPr>
        <p:txBody>
          <a:bodyPr/>
          <a:lstStyle/>
          <a:p>
            <a:r>
              <a:rPr lang="en-US" altLang="en-US" sz="4800" b="1" dirty="0"/>
              <a:t>1 Subtle Seizures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22D3B66-F47C-7542-A1B0-4F27EBCE7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9389" y="2679679"/>
            <a:ext cx="9406436" cy="299170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IN" dirty="0"/>
              <a:t>Transient eye deviations, nystagmus, blinking, mouthing,</a:t>
            </a:r>
          </a:p>
          <a:p>
            <a:pPr>
              <a:lnSpc>
                <a:spcPct val="100000"/>
              </a:lnSpc>
            </a:pPr>
            <a:r>
              <a:rPr lang="en-IN" dirty="0"/>
              <a:t>Abnormal extremity movements (rowing, swimming, bicycling, pedalling, and Stepping), </a:t>
            </a:r>
          </a:p>
          <a:p>
            <a:pPr>
              <a:lnSpc>
                <a:spcPct val="100000"/>
              </a:lnSpc>
            </a:pPr>
            <a:r>
              <a:rPr lang="en-IN" dirty="0"/>
              <a:t>Fluctuations in heart rate, hypertension episodes, and </a:t>
            </a:r>
          </a:p>
          <a:p>
            <a:pPr>
              <a:lnSpc>
                <a:spcPct val="100000"/>
              </a:lnSpc>
            </a:pPr>
            <a:r>
              <a:rPr lang="en-IN" dirty="0" err="1"/>
              <a:t>Apnea</a:t>
            </a:r>
            <a:r>
              <a:rPr lang="en-IN" dirty="0"/>
              <a:t>. </a:t>
            </a:r>
          </a:p>
          <a:p>
            <a:pPr>
              <a:lnSpc>
                <a:spcPct val="100000"/>
              </a:lnSpc>
            </a:pPr>
            <a:r>
              <a:rPr lang="en-IN" dirty="0"/>
              <a:t>More commonly in premature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29B374-AC92-D746-8B1E-238DFEE89B49}"/>
              </a:ext>
            </a:extLst>
          </p:cNvPr>
          <p:cNvGrpSpPr/>
          <p:nvPr/>
        </p:nvGrpSpPr>
        <p:grpSpPr>
          <a:xfrm>
            <a:off x="524491" y="470729"/>
            <a:ext cx="3142287" cy="1523165"/>
            <a:chOff x="2345686" y="1014413"/>
            <a:chExt cx="2966090" cy="2112962"/>
          </a:xfrm>
          <a:effectLst>
            <a:outerShdw blurRad="88900" dist="38100" sx="102000" sy="102000" algn="t" rotWithShape="0">
              <a:prstClr val="black">
                <a:alpha val="31000"/>
              </a:prstClr>
            </a:outerShdw>
          </a:effectLst>
        </p:grpSpPr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6C0B67FD-3709-1B47-A084-D651BC9E2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5686" y="1014413"/>
              <a:ext cx="1236663" cy="1446212"/>
            </a:xfrm>
            <a:custGeom>
              <a:avLst/>
              <a:gdLst>
                <a:gd name="T0" fmla="*/ 186 w 709"/>
                <a:gd name="T1" fmla="*/ 0 h 830"/>
                <a:gd name="T2" fmla="*/ 24 w 709"/>
                <a:gd name="T3" fmla="*/ 286 h 830"/>
                <a:gd name="T4" fmla="*/ 0 w 709"/>
                <a:gd name="T5" fmla="*/ 377 h 830"/>
                <a:gd name="T6" fmla="*/ 24 w 709"/>
                <a:gd name="T7" fmla="*/ 468 h 830"/>
                <a:gd name="T8" fmla="*/ 233 w 709"/>
                <a:gd name="T9" fmla="*/ 830 h 830"/>
                <a:gd name="T10" fmla="*/ 709 w 709"/>
                <a:gd name="T11" fmla="*/ 0 h 830"/>
                <a:gd name="T12" fmla="*/ 186 w 709"/>
                <a:gd name="T13" fmla="*/ 0 h 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9" h="830">
                  <a:moveTo>
                    <a:pt x="186" y="0"/>
                  </a:moveTo>
                  <a:cubicBezTo>
                    <a:pt x="148" y="66"/>
                    <a:pt x="24" y="286"/>
                    <a:pt x="24" y="286"/>
                  </a:cubicBezTo>
                  <a:cubicBezTo>
                    <a:pt x="9" y="313"/>
                    <a:pt x="0" y="344"/>
                    <a:pt x="0" y="377"/>
                  </a:cubicBezTo>
                  <a:cubicBezTo>
                    <a:pt x="0" y="410"/>
                    <a:pt x="9" y="441"/>
                    <a:pt x="24" y="468"/>
                  </a:cubicBezTo>
                  <a:cubicBezTo>
                    <a:pt x="233" y="830"/>
                    <a:pt x="233" y="830"/>
                    <a:pt x="233" y="830"/>
                  </a:cubicBezTo>
                  <a:cubicBezTo>
                    <a:pt x="233" y="830"/>
                    <a:pt x="569" y="242"/>
                    <a:pt x="709" y="0"/>
                  </a:cubicBezTo>
                  <a:lnTo>
                    <a:pt x="186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000"/>
                </a:gs>
                <a:gs pos="31000">
                  <a:srgbClr val="000000">
                    <a:lumMod val="75000"/>
                    <a:lumOff val="25000"/>
                  </a:srgbClr>
                </a:gs>
                <a:gs pos="100000">
                  <a:srgbClr val="000000">
                    <a:lumMod val="50000"/>
                    <a:lumOff val="50000"/>
                  </a:srgbClr>
                </a:gs>
              </a:gsLst>
              <a:lin ang="1620000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B598EFB5-FB62-E44F-BB2D-9B8E455C1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4901" y="1385888"/>
              <a:ext cx="2936875" cy="1741487"/>
            </a:xfrm>
            <a:custGeom>
              <a:avLst/>
              <a:gdLst>
                <a:gd name="T0" fmla="*/ 785 w 1684"/>
                <a:gd name="T1" fmla="*/ 1000 h 1000"/>
                <a:gd name="T2" fmla="*/ 884 w 1684"/>
                <a:gd name="T3" fmla="*/ 726 h 1000"/>
                <a:gd name="T4" fmla="*/ 865 w 1684"/>
                <a:gd name="T5" fmla="*/ 726 h 1000"/>
                <a:gd name="T6" fmla="*/ 381 w 1684"/>
                <a:gd name="T7" fmla="*/ 726 h 1000"/>
                <a:gd name="T8" fmla="*/ 290 w 1684"/>
                <a:gd name="T9" fmla="*/ 702 h 1000"/>
                <a:gd name="T10" fmla="*/ 224 w 1684"/>
                <a:gd name="T11" fmla="*/ 636 h 1000"/>
                <a:gd name="T12" fmla="*/ 0 w 1684"/>
                <a:gd name="T13" fmla="*/ 246 h 1000"/>
                <a:gd name="T14" fmla="*/ 102 w 1684"/>
                <a:gd name="T15" fmla="*/ 273 h 1000"/>
                <a:gd name="T16" fmla="*/ 865 w 1684"/>
                <a:gd name="T17" fmla="*/ 273 h 1000"/>
                <a:gd name="T18" fmla="*/ 884 w 1684"/>
                <a:gd name="T19" fmla="*/ 273 h 1000"/>
                <a:gd name="T20" fmla="*/ 785 w 1684"/>
                <a:gd name="T21" fmla="*/ 0 h 1000"/>
                <a:gd name="T22" fmla="*/ 1683 w 1684"/>
                <a:gd name="T23" fmla="*/ 500 h 1000"/>
                <a:gd name="T24" fmla="*/ 1684 w 1684"/>
                <a:gd name="T25" fmla="*/ 500 h 1000"/>
                <a:gd name="T26" fmla="*/ 785 w 1684"/>
                <a:gd name="T2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4" h="1000">
                  <a:moveTo>
                    <a:pt x="785" y="1000"/>
                  </a:moveTo>
                  <a:cubicBezTo>
                    <a:pt x="884" y="726"/>
                    <a:pt x="884" y="726"/>
                    <a:pt x="884" y="726"/>
                  </a:cubicBezTo>
                  <a:cubicBezTo>
                    <a:pt x="865" y="726"/>
                    <a:pt x="865" y="726"/>
                    <a:pt x="865" y="726"/>
                  </a:cubicBezTo>
                  <a:cubicBezTo>
                    <a:pt x="381" y="726"/>
                    <a:pt x="381" y="726"/>
                    <a:pt x="381" y="726"/>
                  </a:cubicBezTo>
                  <a:cubicBezTo>
                    <a:pt x="350" y="726"/>
                    <a:pt x="319" y="719"/>
                    <a:pt x="290" y="702"/>
                  </a:cubicBezTo>
                  <a:cubicBezTo>
                    <a:pt x="262" y="686"/>
                    <a:pt x="240" y="662"/>
                    <a:pt x="224" y="636"/>
                  </a:cubicBezTo>
                  <a:cubicBezTo>
                    <a:pt x="0" y="246"/>
                    <a:pt x="0" y="246"/>
                    <a:pt x="0" y="246"/>
                  </a:cubicBezTo>
                  <a:cubicBezTo>
                    <a:pt x="0" y="246"/>
                    <a:pt x="39" y="273"/>
                    <a:pt x="102" y="273"/>
                  </a:cubicBezTo>
                  <a:cubicBezTo>
                    <a:pt x="165" y="273"/>
                    <a:pt x="865" y="273"/>
                    <a:pt x="865" y="273"/>
                  </a:cubicBezTo>
                  <a:cubicBezTo>
                    <a:pt x="884" y="273"/>
                    <a:pt x="884" y="273"/>
                    <a:pt x="884" y="273"/>
                  </a:cubicBezTo>
                  <a:cubicBezTo>
                    <a:pt x="785" y="0"/>
                    <a:pt x="785" y="0"/>
                    <a:pt x="785" y="0"/>
                  </a:cubicBezTo>
                  <a:cubicBezTo>
                    <a:pt x="1015" y="200"/>
                    <a:pt x="1385" y="389"/>
                    <a:pt x="1683" y="500"/>
                  </a:cubicBezTo>
                  <a:cubicBezTo>
                    <a:pt x="1683" y="500"/>
                    <a:pt x="1683" y="500"/>
                    <a:pt x="1684" y="500"/>
                  </a:cubicBezTo>
                  <a:cubicBezTo>
                    <a:pt x="1385" y="611"/>
                    <a:pt x="1015" y="799"/>
                    <a:pt x="785" y="100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D00D7C">
                    <a:lumMod val="50000"/>
                  </a:srgbClr>
                </a:gs>
                <a:gs pos="0">
                  <a:srgbClr val="D00D7C">
                    <a:lumMod val="20000"/>
                    <a:lumOff val="80000"/>
                  </a:srgbClr>
                </a:gs>
                <a:gs pos="51000">
                  <a:srgbClr val="D00D7C"/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6ABE3B6B-0194-E143-AF1B-88D81122CF8A}"/>
              </a:ext>
            </a:extLst>
          </p:cNvPr>
          <p:cNvSpPr txBox="1"/>
          <p:nvPr/>
        </p:nvSpPr>
        <p:spPr>
          <a:xfrm>
            <a:off x="800077" y="536869"/>
            <a:ext cx="639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US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236307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ysClr val="window" lastClr="FFFFFF"/>
      </a:lt1>
      <a:dk2>
        <a:srgbClr val="F1AC24"/>
      </a:dk2>
      <a:lt2>
        <a:srgbClr val="D00D7C"/>
      </a:lt2>
      <a:accent1>
        <a:srgbClr val="BAB80E"/>
      </a:accent1>
      <a:accent2>
        <a:srgbClr val="005492"/>
      </a:accent2>
      <a:accent3>
        <a:srgbClr val="26ABBF"/>
      </a:accent3>
      <a:accent4>
        <a:srgbClr val="104953"/>
      </a:accent4>
      <a:accent5>
        <a:srgbClr val="6D5743"/>
      </a:accent5>
      <a:accent6>
        <a:srgbClr val="A3402C"/>
      </a:accent6>
      <a:hlink>
        <a:srgbClr val="005768"/>
      </a:hlink>
      <a:folHlink>
        <a:srgbClr val="3737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1374</Words>
  <Application>Microsoft Macintosh PowerPoint</Application>
  <PresentationFormat>Widescreen</PresentationFormat>
  <Paragraphs>199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Open Sans</vt:lpstr>
      <vt:lpstr>Office Theme</vt:lpstr>
      <vt:lpstr>1_Office Theme</vt:lpstr>
      <vt:lpstr>Neonatal Seizures</vt:lpstr>
      <vt:lpstr>DEFINITIONS</vt:lpstr>
      <vt:lpstr>Pathophysiology</vt:lpstr>
      <vt:lpstr>CAUSES OF NEONATAL SEIZURES</vt:lpstr>
      <vt:lpstr>CAUSES OF NEONATAL SEIZURES</vt:lpstr>
      <vt:lpstr>CAUSES OF NEONATAL SEIZURES</vt:lpstr>
      <vt:lpstr>Etiology</vt:lpstr>
      <vt:lpstr>Neonatal Seizures - Types</vt:lpstr>
      <vt:lpstr>1 Subtle Seizures</vt:lpstr>
      <vt:lpstr>2  Clonic  Seizures</vt:lpstr>
      <vt:lpstr>3 Tonic Seizures</vt:lpstr>
      <vt:lpstr>4    Spasms</vt:lpstr>
      <vt:lpstr>5    Myoclonic seizures</vt:lpstr>
      <vt:lpstr>Differentiation of Seizures from Nonconvulsive Movements</vt:lpstr>
      <vt:lpstr>Diagnosis</vt:lpstr>
      <vt:lpstr>Diagnosis - EEG</vt:lpstr>
      <vt:lpstr>MANAGEMENT OF NEONATAL SEIZURES - ACUTE PHASE</vt:lpstr>
      <vt:lpstr>MANAGEMENT: - Correct metabolic disturbances.</vt:lpstr>
      <vt:lpstr>MANAGEMENT: - Correct metabolic disturbances.</vt:lpstr>
      <vt:lpstr>Management: - Anticonvulsant therapy. </vt:lpstr>
      <vt:lpstr>Management of Pyridoxin Dependent Epilepsy</vt:lpstr>
      <vt:lpstr>DURATION OF TREATMENT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SURYANARAYANA VITTAL CHEGU</dc:creator>
  <cp:lastModifiedBy>SURYANARAYANA VITTAL CHEGU</cp:lastModifiedBy>
  <cp:revision>26</cp:revision>
  <dcterms:created xsi:type="dcterms:W3CDTF">2020-04-08T05:04:51Z</dcterms:created>
  <dcterms:modified xsi:type="dcterms:W3CDTF">2020-04-09T14:39:30Z</dcterms:modified>
</cp:coreProperties>
</file>